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4" r:id="rId2"/>
  </p:sldMasterIdLst>
  <p:notesMasterIdLst>
    <p:notesMasterId r:id="rId37"/>
  </p:notesMasterIdLst>
  <p:sldIdLst>
    <p:sldId id="519" r:id="rId3"/>
    <p:sldId id="423" r:id="rId4"/>
    <p:sldId id="406" r:id="rId5"/>
    <p:sldId id="432" r:id="rId6"/>
    <p:sldId id="456" r:id="rId7"/>
    <p:sldId id="454" r:id="rId8"/>
    <p:sldId id="422" r:id="rId9"/>
    <p:sldId id="489" r:id="rId10"/>
    <p:sldId id="501" r:id="rId11"/>
    <p:sldId id="504" r:id="rId12"/>
    <p:sldId id="486" r:id="rId13"/>
    <p:sldId id="510" r:id="rId14"/>
    <p:sldId id="521" r:id="rId15"/>
    <p:sldId id="485" r:id="rId16"/>
    <p:sldId id="484" r:id="rId17"/>
    <p:sldId id="507" r:id="rId18"/>
    <p:sldId id="508" r:id="rId19"/>
    <p:sldId id="496" r:id="rId20"/>
    <p:sldId id="493" r:id="rId21"/>
    <p:sldId id="483" r:id="rId22"/>
    <p:sldId id="528" r:id="rId23"/>
    <p:sldId id="527" r:id="rId24"/>
    <p:sldId id="530" r:id="rId25"/>
    <p:sldId id="518" r:id="rId26"/>
    <p:sldId id="522" r:id="rId27"/>
    <p:sldId id="523" r:id="rId28"/>
    <p:sldId id="520" r:id="rId29"/>
    <p:sldId id="512" r:id="rId30"/>
    <p:sldId id="513" r:id="rId31"/>
    <p:sldId id="524" r:id="rId32"/>
    <p:sldId id="514" r:id="rId33"/>
    <p:sldId id="515" r:id="rId34"/>
    <p:sldId id="516" r:id="rId35"/>
    <p:sldId id="471" r:id="rId36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AG Rounded Std Light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AG Rounded Std Light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AG Rounded Std Light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AG Rounded Std Light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AG Rounded Std Light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AG Rounded Std Light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AG Rounded Std Light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AG Rounded Std Light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AG Rounded Std Light" pitchFamily="34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D333D43-14F6-4CEC-97DF-9A8BC3DD9205}">
          <p14:sldIdLst>
            <p14:sldId id="519"/>
            <p14:sldId id="423"/>
            <p14:sldId id="406"/>
            <p14:sldId id="432"/>
            <p14:sldId id="456"/>
            <p14:sldId id="454"/>
            <p14:sldId id="422"/>
            <p14:sldId id="489"/>
            <p14:sldId id="501"/>
            <p14:sldId id="504"/>
            <p14:sldId id="486"/>
            <p14:sldId id="510"/>
            <p14:sldId id="521"/>
            <p14:sldId id="485"/>
            <p14:sldId id="484"/>
            <p14:sldId id="507"/>
            <p14:sldId id="508"/>
            <p14:sldId id="496"/>
            <p14:sldId id="493"/>
            <p14:sldId id="483"/>
            <p14:sldId id="528"/>
            <p14:sldId id="527"/>
            <p14:sldId id="530"/>
            <p14:sldId id="518"/>
            <p14:sldId id="522"/>
            <p14:sldId id="523"/>
            <p14:sldId id="520"/>
            <p14:sldId id="512"/>
            <p14:sldId id="513"/>
            <p14:sldId id="524"/>
            <p14:sldId id="514"/>
            <p14:sldId id="515"/>
            <p14:sldId id="516"/>
            <p14:sldId id="4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6600"/>
    <a:srgbClr val="00CC66"/>
    <a:srgbClr val="423BD7"/>
    <a:srgbClr val="FFFF66"/>
    <a:srgbClr val="FF0066"/>
    <a:srgbClr val="FF9515"/>
    <a:srgbClr val="FF991D"/>
    <a:srgbClr val="FFFFCC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97" autoAdjust="0"/>
    <p:restoredTop sz="93898" autoAdjust="0"/>
  </p:normalViewPr>
  <p:slideViewPr>
    <p:cSldViewPr>
      <p:cViewPr varScale="1">
        <p:scale>
          <a:sx n="66" d="100"/>
          <a:sy n="66" d="100"/>
        </p:scale>
        <p:origin x="-1027" y="-8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95B43-221E-48DA-8283-98E16E899700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AD9AAF5-03E6-4AC6-8798-5674B39C310D}">
      <dgm:prSet phldrT="[文字]" custT="1"/>
      <dgm:spPr/>
      <dgm:t>
        <a:bodyPr/>
        <a:lstStyle/>
        <a:p>
          <a:r>
            <a:rPr lang="zh-TW" altLang="en-US" sz="3600" dirty="0" smtClean="0">
              <a:latin typeface="Calibri" pitchFamily="34" charset="0"/>
              <a:ea typeface="標楷體" pitchFamily="65" charset="-120"/>
            </a:rPr>
            <a:t>決心</a:t>
          </a:r>
          <a:r>
            <a:rPr lang="en-US" altLang="zh-TW" sz="3600" dirty="0" smtClean="0">
              <a:latin typeface="Calibri" pitchFamily="34" charset="0"/>
              <a:ea typeface="標楷體" pitchFamily="65" charset="-120"/>
            </a:rPr>
            <a:t>:</a:t>
          </a:r>
          <a:endParaRPr lang="zh-TW" altLang="en-US" sz="3600" dirty="0">
            <a:latin typeface="Calibri" pitchFamily="34" charset="0"/>
            <a:ea typeface="標楷體" pitchFamily="65" charset="-120"/>
          </a:endParaRPr>
        </a:p>
      </dgm:t>
    </dgm:pt>
    <dgm:pt modelId="{50DAB407-605C-4CB6-A035-654A08D75779}" type="parTrans" cxnId="{CB7C0045-9B80-457A-A692-BC4322640DC3}">
      <dgm:prSet/>
      <dgm:spPr/>
      <dgm:t>
        <a:bodyPr/>
        <a:lstStyle/>
        <a:p>
          <a:endParaRPr lang="zh-TW" altLang="en-US">
            <a:latin typeface="Calibri" pitchFamily="34" charset="0"/>
            <a:ea typeface="標楷體" pitchFamily="65" charset="-120"/>
          </a:endParaRPr>
        </a:p>
      </dgm:t>
    </dgm:pt>
    <dgm:pt modelId="{93F70CE5-D7EC-4FC5-9D92-6D51B711D446}" type="sibTrans" cxnId="{CB7C0045-9B80-457A-A692-BC4322640DC3}">
      <dgm:prSet/>
      <dgm:spPr/>
      <dgm:t>
        <a:bodyPr/>
        <a:lstStyle/>
        <a:p>
          <a:endParaRPr lang="zh-TW" altLang="en-US">
            <a:latin typeface="Calibri" pitchFamily="34" charset="0"/>
            <a:ea typeface="標楷體" pitchFamily="65" charset="-120"/>
          </a:endParaRPr>
        </a:p>
      </dgm:t>
    </dgm:pt>
    <dgm:pt modelId="{FC03AF9F-6CC8-4643-8099-981ECBEF4DCC}">
      <dgm:prSet custT="1"/>
      <dgm:spPr/>
      <dgm:t>
        <a:bodyPr/>
        <a:lstStyle/>
        <a:p>
          <a:r>
            <a:rPr lang="zh-TW" altLang="en-US" sz="3600" dirty="0" smtClean="0">
              <a:latin typeface="Calibri" pitchFamily="34" charset="0"/>
              <a:ea typeface="標楷體" pitchFamily="65" charset="-120"/>
            </a:rPr>
            <a:t>挑戰</a:t>
          </a:r>
          <a:r>
            <a:rPr lang="en-US" altLang="zh-TW" sz="3600" dirty="0" smtClean="0">
              <a:latin typeface="Calibri" pitchFamily="34" charset="0"/>
              <a:ea typeface="標楷體" pitchFamily="65" charset="-120"/>
            </a:rPr>
            <a:t>:</a:t>
          </a:r>
          <a:endParaRPr lang="en-US" altLang="zh-CN" sz="3600" dirty="0" smtClean="0">
            <a:latin typeface="Calibri" pitchFamily="34" charset="0"/>
            <a:ea typeface="標楷體" pitchFamily="65" charset="-120"/>
          </a:endParaRPr>
        </a:p>
      </dgm:t>
    </dgm:pt>
    <dgm:pt modelId="{D2BECA5D-4BC0-4E5B-97CC-AFD9813FF9CF}" type="parTrans" cxnId="{BE85D287-FFE1-4293-9D5F-F8831EB00BB8}">
      <dgm:prSet/>
      <dgm:spPr/>
      <dgm:t>
        <a:bodyPr/>
        <a:lstStyle/>
        <a:p>
          <a:endParaRPr lang="zh-TW" altLang="en-US">
            <a:latin typeface="Calibri" pitchFamily="34" charset="0"/>
            <a:ea typeface="標楷體" pitchFamily="65" charset="-120"/>
          </a:endParaRPr>
        </a:p>
      </dgm:t>
    </dgm:pt>
    <dgm:pt modelId="{199E5851-9BB1-49AF-A3FF-986D181A76C5}" type="sibTrans" cxnId="{BE85D287-FFE1-4293-9D5F-F8831EB00BB8}">
      <dgm:prSet/>
      <dgm:spPr/>
      <dgm:t>
        <a:bodyPr/>
        <a:lstStyle/>
        <a:p>
          <a:endParaRPr lang="zh-TW" altLang="en-US">
            <a:latin typeface="Calibri" pitchFamily="34" charset="0"/>
            <a:ea typeface="標楷體" pitchFamily="65" charset="-120"/>
          </a:endParaRPr>
        </a:p>
      </dgm:t>
    </dgm:pt>
    <dgm:pt modelId="{B2B79E7B-911F-4306-9A36-238AA6B5BD52}">
      <dgm:prSet custT="1"/>
      <dgm:spPr/>
      <dgm:t>
        <a:bodyPr/>
        <a:lstStyle/>
        <a:p>
          <a:r>
            <a:rPr lang="zh-TW" altLang="en-US" sz="3600" dirty="0" smtClean="0">
              <a:latin typeface="Calibri" pitchFamily="34" charset="0"/>
              <a:ea typeface="標楷體" pitchFamily="65" charset="-120"/>
            </a:rPr>
            <a:t>學習</a:t>
          </a:r>
          <a:r>
            <a:rPr lang="en-US" altLang="zh-TW" sz="3600" dirty="0" smtClean="0">
              <a:latin typeface="Calibri" pitchFamily="34" charset="0"/>
              <a:ea typeface="標楷體" pitchFamily="65" charset="-120"/>
            </a:rPr>
            <a:t>:</a:t>
          </a:r>
          <a:endParaRPr lang="en-US" altLang="zh-CN" sz="3600" dirty="0" smtClean="0">
            <a:latin typeface="Calibri" pitchFamily="34" charset="0"/>
            <a:ea typeface="標楷體" pitchFamily="65" charset="-120"/>
          </a:endParaRPr>
        </a:p>
      </dgm:t>
    </dgm:pt>
    <dgm:pt modelId="{7D205871-BA99-4E11-9AAF-C97E0D56C1A8}" type="parTrans" cxnId="{0DD0A99B-DDBA-4CD0-88F2-374464265364}">
      <dgm:prSet/>
      <dgm:spPr/>
      <dgm:t>
        <a:bodyPr/>
        <a:lstStyle/>
        <a:p>
          <a:endParaRPr lang="zh-TW" altLang="en-US">
            <a:latin typeface="Calibri" pitchFamily="34" charset="0"/>
            <a:ea typeface="標楷體" pitchFamily="65" charset="-120"/>
          </a:endParaRPr>
        </a:p>
      </dgm:t>
    </dgm:pt>
    <dgm:pt modelId="{439E883B-13D4-4CC7-AC30-3452039290AC}" type="sibTrans" cxnId="{0DD0A99B-DDBA-4CD0-88F2-374464265364}">
      <dgm:prSet/>
      <dgm:spPr/>
      <dgm:t>
        <a:bodyPr/>
        <a:lstStyle/>
        <a:p>
          <a:endParaRPr lang="zh-TW" altLang="en-US">
            <a:latin typeface="Calibri" pitchFamily="34" charset="0"/>
            <a:ea typeface="標楷體" pitchFamily="65" charset="-120"/>
          </a:endParaRPr>
        </a:p>
      </dgm:t>
    </dgm:pt>
    <dgm:pt modelId="{037D0E60-E88E-46F8-88ED-9186B8DE4D27}">
      <dgm:prSet phldrT="[文字]" custT="1"/>
      <dgm:spPr/>
      <dgm:t>
        <a:bodyPr/>
        <a:lstStyle/>
        <a:p>
          <a:r>
            <a:rPr kumimoji="1" lang="zh-TW" alt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微軟正黑體" pitchFamily="34" charset="-120"/>
              <a:ea typeface="微軟正黑體" pitchFamily="34" charset="-120"/>
            </a:rPr>
            <a:t>總經理給員工的一封信</a:t>
          </a:r>
          <a:r>
            <a: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, </a:t>
          </a:r>
          <a:r>
            <a: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闡述我們必須要做的事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2CF06B96-2B18-465A-850B-E1FB7C6C0349}" type="parTrans" cxnId="{5D68C0BB-EFA9-4F2D-B6B2-F54143061321}">
      <dgm:prSet/>
      <dgm:spPr/>
      <dgm:t>
        <a:bodyPr/>
        <a:lstStyle/>
        <a:p>
          <a:endParaRPr lang="zh-TW" altLang="en-US">
            <a:latin typeface="Calibri" pitchFamily="34" charset="0"/>
            <a:ea typeface="標楷體" pitchFamily="65" charset="-120"/>
          </a:endParaRPr>
        </a:p>
      </dgm:t>
    </dgm:pt>
    <dgm:pt modelId="{A4BC4707-BCD1-49EC-A8C0-8A3A347A0CDC}" type="sibTrans" cxnId="{5D68C0BB-EFA9-4F2D-B6B2-F54143061321}">
      <dgm:prSet/>
      <dgm:spPr/>
      <dgm:t>
        <a:bodyPr/>
        <a:lstStyle/>
        <a:p>
          <a:endParaRPr lang="zh-TW" altLang="en-US">
            <a:latin typeface="Calibri" pitchFamily="34" charset="0"/>
            <a:ea typeface="標楷體" pitchFamily="65" charset="-120"/>
          </a:endParaRPr>
        </a:p>
      </dgm:t>
    </dgm:pt>
    <dgm:pt modelId="{B9CAC005-284A-460D-A961-23BBC1BCD317}">
      <dgm:prSet custT="1"/>
      <dgm:spPr/>
      <dgm:t>
        <a:bodyPr/>
        <a:lstStyle/>
        <a:p>
          <a:r>
            <a:rPr lang="zh-CN" altLang="zh-TW" sz="1800" dirty="0" smtClean="0">
              <a:latin typeface="微軟正黑體" pitchFamily="34" charset="-120"/>
              <a:ea typeface="微軟正黑體" pitchFamily="34" charset="-120"/>
            </a:rPr>
            <a:t>全球並沒有什麼不景氣，只是正在轉型而已！</a:t>
          </a:r>
          <a:endParaRPr lang="en-US" altLang="zh-CN" sz="180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F6CEF7B7-840B-4B37-BE05-663E7C589D7C}" type="parTrans" cxnId="{416EDE29-1FBF-461C-AEC2-67B11E356833}">
      <dgm:prSet/>
      <dgm:spPr/>
      <dgm:t>
        <a:bodyPr/>
        <a:lstStyle/>
        <a:p>
          <a:endParaRPr lang="zh-TW" altLang="en-US">
            <a:latin typeface="Calibri" pitchFamily="34" charset="0"/>
            <a:ea typeface="標楷體" pitchFamily="65" charset="-120"/>
          </a:endParaRPr>
        </a:p>
      </dgm:t>
    </dgm:pt>
    <dgm:pt modelId="{95B7238C-6739-4507-891A-9BB4C6857CC1}" type="sibTrans" cxnId="{416EDE29-1FBF-461C-AEC2-67B11E356833}">
      <dgm:prSet/>
      <dgm:spPr/>
      <dgm:t>
        <a:bodyPr/>
        <a:lstStyle/>
        <a:p>
          <a:endParaRPr lang="zh-TW" altLang="en-US">
            <a:latin typeface="Calibri" pitchFamily="34" charset="0"/>
            <a:ea typeface="標楷體" pitchFamily="65" charset="-120"/>
          </a:endParaRPr>
        </a:p>
      </dgm:t>
    </dgm:pt>
    <dgm:pt modelId="{BAEA41A7-66C5-42A7-8A92-86A696C1407B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公開演講對所有員工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改變的必要與一同成長</a:t>
          </a:r>
          <a:r>
            <a:rPr lang="zh-CN" altLang="zh-TW" sz="1800" dirty="0" smtClean="0">
              <a:latin typeface="微軟正黑體" pitchFamily="34" charset="-120"/>
              <a:ea typeface="微軟正黑體" pitchFamily="34" charset="-120"/>
            </a:rPr>
            <a:t>，圓融和諧，共創事業團結。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F138D545-01A6-41ED-AD95-494E9EDDAB0D}" type="parTrans" cxnId="{07485476-3479-47B5-8C11-D3B87D1DF98D}">
      <dgm:prSet/>
      <dgm:spPr/>
      <dgm:t>
        <a:bodyPr/>
        <a:lstStyle/>
        <a:p>
          <a:endParaRPr lang="zh-TW" altLang="en-US"/>
        </a:p>
      </dgm:t>
    </dgm:pt>
    <dgm:pt modelId="{0B8A385D-42F2-4A60-8D07-3E4B76430914}" type="sibTrans" cxnId="{07485476-3479-47B5-8C11-D3B87D1DF98D}">
      <dgm:prSet/>
      <dgm:spPr/>
      <dgm:t>
        <a:bodyPr/>
        <a:lstStyle/>
        <a:p>
          <a:endParaRPr lang="zh-TW" altLang="en-US"/>
        </a:p>
      </dgm:t>
    </dgm:pt>
    <dgm:pt modelId="{964353CB-CA3A-48AB-8C54-3369E65CC095}">
      <dgm:prSet custT="1"/>
      <dgm:spPr/>
      <dgm:t>
        <a:bodyPr/>
        <a:lstStyle/>
        <a:p>
          <a:r>
            <a:rPr lang="zh-TW" altLang="en-US" sz="1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建立學習型組織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, 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團隊改變與成長</a:t>
          </a:r>
          <a:r>
            <a:rPr lang="zh-TW" altLang="zh-TW" sz="1800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en-US" altLang="zh-CN" sz="180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F30199DB-A754-453D-BE8F-06C6041FB877}" type="parTrans" cxnId="{8172431C-0FC3-4654-948A-38A066A878FD}">
      <dgm:prSet/>
      <dgm:spPr/>
      <dgm:t>
        <a:bodyPr/>
        <a:lstStyle/>
        <a:p>
          <a:endParaRPr lang="zh-TW" altLang="en-US"/>
        </a:p>
      </dgm:t>
    </dgm:pt>
    <dgm:pt modelId="{221FFD96-138B-4926-B1CD-C64C8073D25E}" type="sibTrans" cxnId="{8172431C-0FC3-4654-948A-38A066A878FD}">
      <dgm:prSet/>
      <dgm:spPr/>
      <dgm:t>
        <a:bodyPr/>
        <a:lstStyle/>
        <a:p>
          <a:endParaRPr lang="zh-TW" altLang="en-US"/>
        </a:p>
      </dgm:t>
    </dgm:pt>
    <dgm:pt modelId="{FF554BE9-D399-4FFD-9669-CBCB3FE1FE7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目標展開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 建立 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ERP, CRM 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管理資訊系統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, 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內部掌握經營績效的變化</a:t>
          </a:r>
          <a:r>
            <a:rPr lang="zh-CN" altLang="zh-TW" sz="1800" dirty="0" smtClean="0">
              <a:latin typeface="微軟正黑體" pitchFamily="34" charset="-120"/>
              <a:ea typeface="微軟正黑體" pitchFamily="34" charset="-120"/>
            </a:rPr>
            <a:t>，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發揮</a:t>
          </a:r>
          <a:r>
            <a:rPr lang="zh-TW" altLang="en-US" sz="1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企業資源平台成功綜效</a:t>
          </a:r>
          <a:r>
            <a:rPr lang="zh-TW" altLang="zh-TW" sz="1800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en-US" altLang="zh-CN" sz="180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443981CE-6661-486B-AD4C-1647EAFCBAA6}" type="parTrans" cxnId="{3DA0FFCD-718F-4806-A065-A1E47029601B}">
      <dgm:prSet/>
      <dgm:spPr/>
      <dgm:t>
        <a:bodyPr/>
        <a:lstStyle/>
        <a:p>
          <a:endParaRPr lang="zh-TW" altLang="en-US"/>
        </a:p>
      </dgm:t>
    </dgm:pt>
    <dgm:pt modelId="{809EE12A-D6ED-4AC6-9545-F1A47D562DD4}" type="sibTrans" cxnId="{3DA0FFCD-718F-4806-A065-A1E47029601B}">
      <dgm:prSet/>
      <dgm:spPr/>
      <dgm:t>
        <a:bodyPr/>
        <a:lstStyle/>
        <a:p>
          <a:endParaRPr lang="zh-TW" altLang="en-US"/>
        </a:p>
      </dgm:t>
    </dgm:pt>
    <dgm:pt modelId="{027E3299-28D0-4CBC-873F-6D23DD2D4755}">
      <dgm:prSet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相關</a:t>
          </a:r>
          <a:r>
            <a:rPr lang="zh-TW" altLang="en-US" sz="1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跨業內容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的領域研究分析與技術目標設定</a:t>
          </a:r>
          <a:r>
            <a:rPr lang="zh-TW" altLang="zh-TW" sz="1800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en-US" altLang="zh-CN" sz="180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A3109723-1391-44F2-97EA-6519CBE9E63B}" type="parTrans" cxnId="{20A425F5-0EA5-4E62-925D-06D8F1FF7005}">
      <dgm:prSet/>
      <dgm:spPr/>
      <dgm:t>
        <a:bodyPr/>
        <a:lstStyle/>
        <a:p>
          <a:endParaRPr lang="zh-TW" altLang="en-US"/>
        </a:p>
      </dgm:t>
    </dgm:pt>
    <dgm:pt modelId="{404C0E2A-8B5C-44F0-B9AD-BB8150F527A2}" type="sibTrans" cxnId="{20A425F5-0EA5-4E62-925D-06D8F1FF7005}">
      <dgm:prSet/>
      <dgm:spPr/>
      <dgm:t>
        <a:bodyPr/>
        <a:lstStyle/>
        <a:p>
          <a:endParaRPr lang="zh-TW" altLang="en-US"/>
        </a:p>
      </dgm:t>
    </dgm:pt>
    <dgm:pt modelId="{C678B031-F6DF-4CD1-9B59-0345D14A764A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尾牙望年會對績效表揚活動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與年度目標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886D4245-9B39-4B73-9BA7-F20E825C7507}" type="parTrans" cxnId="{3857D175-D8BF-4D8A-873E-224A3557CCFD}">
      <dgm:prSet/>
      <dgm:spPr/>
      <dgm:t>
        <a:bodyPr/>
        <a:lstStyle/>
        <a:p>
          <a:endParaRPr lang="zh-TW" altLang="en-US"/>
        </a:p>
      </dgm:t>
    </dgm:pt>
    <dgm:pt modelId="{4D8513BA-2620-4A41-B016-CE75642F27D6}" type="sibTrans" cxnId="{3857D175-D8BF-4D8A-873E-224A3557CCFD}">
      <dgm:prSet/>
      <dgm:spPr/>
      <dgm:t>
        <a:bodyPr/>
        <a:lstStyle/>
        <a:p>
          <a:endParaRPr lang="zh-TW" altLang="en-US"/>
        </a:p>
      </dgm:t>
    </dgm:pt>
    <dgm:pt modelId="{5CD1C065-CF00-40D9-978E-33F88F600AD9}">
      <dgm:prSet custT="1"/>
      <dgm:spPr/>
      <dgm:t>
        <a:bodyPr/>
        <a:lstStyle/>
        <a:p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不斷</a:t>
          </a:r>
          <a:r>
            <a:rPr lang="zh-TW" altLang="en-US" sz="1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鼓勵與建立創新機制</a:t>
          </a:r>
          <a:r>
            <a:rPr lang="en-US" altLang="zh-TW" sz="1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1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發展新的線上方案</a:t>
          </a:r>
          <a:r>
            <a:rPr lang="en-US" altLang="zh-TW" sz="1800" b="1" dirty="0" smtClean="0">
              <a:latin typeface="微軟正黑體" pitchFamily="34" charset="-120"/>
              <a:ea typeface="微軟正黑體" pitchFamily="34" charset="-120"/>
            </a:rPr>
            <a:t>&amp;total solution</a:t>
          </a:r>
          <a:r>
            <a:rPr lang="zh-CN" altLang="zh-TW" sz="1800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en-US" altLang="zh-CN" sz="180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DFBAB84C-3B7E-4979-ABA7-B49CC2F0CA2E}" type="parTrans" cxnId="{E4498AEF-8008-4FFA-8EDF-256622A2BC63}">
      <dgm:prSet/>
      <dgm:spPr/>
      <dgm:t>
        <a:bodyPr/>
        <a:lstStyle/>
        <a:p>
          <a:endParaRPr lang="zh-TW" altLang="en-US"/>
        </a:p>
      </dgm:t>
    </dgm:pt>
    <dgm:pt modelId="{0B24C188-F1DD-44E5-A407-FA91EA445B4C}" type="sibTrans" cxnId="{E4498AEF-8008-4FFA-8EDF-256622A2BC63}">
      <dgm:prSet/>
      <dgm:spPr/>
      <dgm:t>
        <a:bodyPr/>
        <a:lstStyle/>
        <a:p>
          <a:endParaRPr lang="zh-TW" altLang="en-US"/>
        </a:p>
      </dgm:t>
    </dgm:pt>
    <dgm:pt modelId="{57A8024D-B6BD-4207-8FDC-EE6D49B9BFAE}" type="pres">
      <dgm:prSet presAssocID="{93895B43-221E-48DA-8283-98E16E8997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8292BE1-239E-4B68-98C2-F5897493E9F0}" type="pres">
      <dgm:prSet presAssocID="{0AD9AAF5-03E6-4AC6-8798-5674B39C310D}" presName="composite" presStyleCnt="0"/>
      <dgm:spPr/>
    </dgm:pt>
    <dgm:pt modelId="{FAF7EEE5-CE38-41AC-91F5-745390647A8B}" type="pres">
      <dgm:prSet presAssocID="{0AD9AAF5-03E6-4AC6-8798-5674B39C310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FC9F92-E2F1-4596-A933-BDF8DAE33DA5}" type="pres">
      <dgm:prSet presAssocID="{0AD9AAF5-03E6-4AC6-8798-5674B39C310D}" presName="descendantText" presStyleLbl="alignAcc1" presStyleIdx="0" presStyleCnt="3" custScaleY="1581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A4988C-E022-49E7-B543-43727258BFB3}" type="pres">
      <dgm:prSet presAssocID="{93F70CE5-D7EC-4FC5-9D92-6D51B711D446}" presName="sp" presStyleCnt="0"/>
      <dgm:spPr/>
    </dgm:pt>
    <dgm:pt modelId="{7346B118-A956-4CF9-8EE5-6A77E34A0C6B}" type="pres">
      <dgm:prSet presAssocID="{FC03AF9F-6CC8-4643-8099-981ECBEF4DCC}" presName="composite" presStyleCnt="0"/>
      <dgm:spPr/>
    </dgm:pt>
    <dgm:pt modelId="{F9B1D360-8C35-4138-819C-B106A7880111}" type="pres">
      <dgm:prSet presAssocID="{FC03AF9F-6CC8-4643-8099-981ECBEF4DC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7B4111-64CF-49A0-BF0D-CA8F269C3ADE}" type="pres">
      <dgm:prSet presAssocID="{FC03AF9F-6CC8-4643-8099-981ECBEF4DCC}" presName="descendantText" presStyleLbl="alignAcc1" presStyleIdx="1" presStyleCnt="3" custScaleY="137002" custLinFactNeighborY="46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90E2A2-E1E3-44B7-8310-CC4917965DE0}" type="pres">
      <dgm:prSet presAssocID="{199E5851-9BB1-49AF-A3FF-986D181A76C5}" presName="sp" presStyleCnt="0"/>
      <dgm:spPr/>
    </dgm:pt>
    <dgm:pt modelId="{0A038742-EE99-4A65-BEF9-0DCA3DFFF9A3}" type="pres">
      <dgm:prSet presAssocID="{B2B79E7B-911F-4306-9A36-238AA6B5BD52}" presName="composite" presStyleCnt="0"/>
      <dgm:spPr/>
    </dgm:pt>
    <dgm:pt modelId="{3217F1E2-8B49-451D-A9C2-B40A2C0E3354}" type="pres">
      <dgm:prSet presAssocID="{B2B79E7B-911F-4306-9A36-238AA6B5BD5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042CD0-97F2-4B8F-9357-E7606B814BA0}" type="pres">
      <dgm:prSet presAssocID="{B2B79E7B-911F-4306-9A36-238AA6B5BD52}" presName="descendantText" presStyleLbl="alignAcc1" presStyleIdx="2" presStyleCnt="3" custScaleY="155969" custLinFactNeighborY="43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55778E8-E78A-461F-BDF3-FBBD869D4E83}" type="presOf" srcId="{C678B031-F6DF-4CD1-9B59-0345D14A764A}" destId="{97FC9F92-E2F1-4596-A933-BDF8DAE33DA5}" srcOrd="0" destOrd="2" presId="urn:microsoft.com/office/officeart/2005/8/layout/chevron2"/>
    <dgm:cxn modelId="{E50801AB-FE57-4CA0-A2C1-C87AF4016773}" type="presOf" srcId="{5CD1C065-CF00-40D9-978E-33F88F600AD9}" destId="{E7042CD0-97F2-4B8F-9357-E7606B814BA0}" srcOrd="0" destOrd="2" presId="urn:microsoft.com/office/officeart/2005/8/layout/chevron2"/>
    <dgm:cxn modelId="{8172431C-0FC3-4654-948A-38A066A878FD}" srcId="{B2B79E7B-911F-4306-9A36-238AA6B5BD52}" destId="{964353CB-CA3A-48AB-8C54-3369E65CC095}" srcOrd="1" destOrd="0" parTransId="{F30199DB-A754-453D-BE8F-06C6041FB877}" sibTransId="{221FFD96-138B-4926-B1CD-C64C8073D25E}"/>
    <dgm:cxn modelId="{036E45F7-4FB1-4FCB-92C8-7862FE9E0BBE}" type="presOf" srcId="{964353CB-CA3A-48AB-8C54-3369E65CC095}" destId="{E7042CD0-97F2-4B8F-9357-E7606B814BA0}" srcOrd="0" destOrd="1" presId="urn:microsoft.com/office/officeart/2005/8/layout/chevron2"/>
    <dgm:cxn modelId="{07485476-3479-47B5-8C11-D3B87D1DF98D}" srcId="{0AD9AAF5-03E6-4AC6-8798-5674B39C310D}" destId="{BAEA41A7-66C5-42A7-8A92-86A696C1407B}" srcOrd="1" destOrd="0" parTransId="{F138D545-01A6-41ED-AD95-494E9EDDAB0D}" sibTransId="{0B8A385D-42F2-4A60-8D07-3E4B76430914}"/>
    <dgm:cxn modelId="{05CDE750-2869-451F-8954-A7CDBCEE5B75}" type="presOf" srcId="{0AD9AAF5-03E6-4AC6-8798-5674B39C310D}" destId="{FAF7EEE5-CE38-41AC-91F5-745390647A8B}" srcOrd="0" destOrd="0" presId="urn:microsoft.com/office/officeart/2005/8/layout/chevron2"/>
    <dgm:cxn modelId="{60D4AA0E-EFC3-42E7-A5AE-29EF2A169B9F}" type="presOf" srcId="{B2B79E7B-911F-4306-9A36-238AA6B5BD52}" destId="{3217F1E2-8B49-451D-A9C2-B40A2C0E3354}" srcOrd="0" destOrd="0" presId="urn:microsoft.com/office/officeart/2005/8/layout/chevron2"/>
    <dgm:cxn modelId="{20A425F5-0EA5-4E62-925D-06D8F1FF7005}" srcId="{FC03AF9F-6CC8-4643-8099-981ECBEF4DCC}" destId="{027E3299-28D0-4CBC-873F-6D23DD2D4755}" srcOrd="0" destOrd="0" parTransId="{A3109723-1391-44F2-97EA-6519CBE9E63B}" sibTransId="{404C0E2A-8B5C-44F0-B9AD-BB8150F527A2}"/>
    <dgm:cxn modelId="{DBC97019-A901-43A0-AC5C-AE5071FB9A77}" type="presOf" srcId="{037D0E60-E88E-46F8-88ED-9186B8DE4D27}" destId="{97FC9F92-E2F1-4596-A933-BDF8DAE33DA5}" srcOrd="0" destOrd="0" presId="urn:microsoft.com/office/officeart/2005/8/layout/chevron2"/>
    <dgm:cxn modelId="{EA2EB582-833F-4D7B-8C4B-ADE9DD0082E0}" type="presOf" srcId="{BAEA41A7-66C5-42A7-8A92-86A696C1407B}" destId="{97FC9F92-E2F1-4596-A933-BDF8DAE33DA5}" srcOrd="0" destOrd="1" presId="urn:microsoft.com/office/officeart/2005/8/layout/chevron2"/>
    <dgm:cxn modelId="{CB7C0045-9B80-457A-A692-BC4322640DC3}" srcId="{93895B43-221E-48DA-8283-98E16E899700}" destId="{0AD9AAF5-03E6-4AC6-8798-5674B39C310D}" srcOrd="0" destOrd="0" parTransId="{50DAB407-605C-4CB6-A035-654A08D75779}" sibTransId="{93F70CE5-D7EC-4FC5-9D92-6D51B711D446}"/>
    <dgm:cxn modelId="{BE85D287-FFE1-4293-9D5F-F8831EB00BB8}" srcId="{93895B43-221E-48DA-8283-98E16E899700}" destId="{FC03AF9F-6CC8-4643-8099-981ECBEF4DCC}" srcOrd="1" destOrd="0" parTransId="{D2BECA5D-4BC0-4E5B-97CC-AFD9813FF9CF}" sibTransId="{199E5851-9BB1-49AF-A3FF-986D181A76C5}"/>
    <dgm:cxn modelId="{3DA0FFCD-718F-4806-A065-A1E47029601B}" srcId="{FC03AF9F-6CC8-4643-8099-981ECBEF4DCC}" destId="{FF554BE9-D399-4FFD-9669-CBCB3FE1FE73}" srcOrd="1" destOrd="0" parTransId="{443981CE-6661-486B-AD4C-1647EAFCBAA6}" sibTransId="{809EE12A-D6ED-4AC6-9545-F1A47D562DD4}"/>
    <dgm:cxn modelId="{E4498AEF-8008-4FFA-8EDF-256622A2BC63}" srcId="{B2B79E7B-911F-4306-9A36-238AA6B5BD52}" destId="{5CD1C065-CF00-40D9-978E-33F88F600AD9}" srcOrd="2" destOrd="0" parTransId="{DFBAB84C-3B7E-4979-ABA7-B49CC2F0CA2E}" sibTransId="{0B24C188-F1DD-44E5-A407-FA91EA445B4C}"/>
    <dgm:cxn modelId="{0DD0A99B-DDBA-4CD0-88F2-374464265364}" srcId="{93895B43-221E-48DA-8283-98E16E899700}" destId="{B2B79E7B-911F-4306-9A36-238AA6B5BD52}" srcOrd="2" destOrd="0" parTransId="{7D205871-BA99-4E11-9AAF-C97E0D56C1A8}" sibTransId="{439E883B-13D4-4CC7-AC30-3452039290AC}"/>
    <dgm:cxn modelId="{3857D175-D8BF-4D8A-873E-224A3557CCFD}" srcId="{0AD9AAF5-03E6-4AC6-8798-5674B39C310D}" destId="{C678B031-F6DF-4CD1-9B59-0345D14A764A}" srcOrd="2" destOrd="0" parTransId="{886D4245-9B39-4B73-9BA7-F20E825C7507}" sibTransId="{4D8513BA-2620-4A41-B016-CE75642F27D6}"/>
    <dgm:cxn modelId="{281589F1-93BE-4492-812C-2D5B08A32239}" type="presOf" srcId="{FF554BE9-D399-4FFD-9669-CBCB3FE1FE73}" destId="{B57B4111-64CF-49A0-BF0D-CA8F269C3ADE}" srcOrd="0" destOrd="1" presId="urn:microsoft.com/office/officeart/2005/8/layout/chevron2"/>
    <dgm:cxn modelId="{416EDE29-1FBF-461C-AEC2-67B11E356833}" srcId="{B2B79E7B-911F-4306-9A36-238AA6B5BD52}" destId="{B9CAC005-284A-460D-A961-23BBC1BCD317}" srcOrd="0" destOrd="0" parTransId="{F6CEF7B7-840B-4B37-BE05-663E7C589D7C}" sibTransId="{95B7238C-6739-4507-891A-9BB4C6857CC1}"/>
    <dgm:cxn modelId="{5D68C0BB-EFA9-4F2D-B6B2-F54143061321}" srcId="{0AD9AAF5-03E6-4AC6-8798-5674B39C310D}" destId="{037D0E60-E88E-46F8-88ED-9186B8DE4D27}" srcOrd="0" destOrd="0" parTransId="{2CF06B96-2B18-465A-850B-E1FB7C6C0349}" sibTransId="{A4BC4707-BCD1-49EC-A8C0-8A3A347A0CDC}"/>
    <dgm:cxn modelId="{BA0155E7-BBFF-45EC-BAA9-5DB50C2B965C}" type="presOf" srcId="{FC03AF9F-6CC8-4643-8099-981ECBEF4DCC}" destId="{F9B1D360-8C35-4138-819C-B106A7880111}" srcOrd="0" destOrd="0" presId="urn:microsoft.com/office/officeart/2005/8/layout/chevron2"/>
    <dgm:cxn modelId="{7F74E3E5-3464-4950-9765-B6DD1ED7C115}" type="presOf" srcId="{B9CAC005-284A-460D-A961-23BBC1BCD317}" destId="{E7042CD0-97F2-4B8F-9357-E7606B814BA0}" srcOrd="0" destOrd="0" presId="urn:microsoft.com/office/officeart/2005/8/layout/chevron2"/>
    <dgm:cxn modelId="{D51ADA38-DD43-4A9A-947B-3C617E7C9CD2}" type="presOf" srcId="{027E3299-28D0-4CBC-873F-6D23DD2D4755}" destId="{B57B4111-64CF-49A0-BF0D-CA8F269C3ADE}" srcOrd="0" destOrd="0" presId="urn:microsoft.com/office/officeart/2005/8/layout/chevron2"/>
    <dgm:cxn modelId="{B2C6A8EC-E603-424B-BFEE-05ECA60E345B}" type="presOf" srcId="{93895B43-221E-48DA-8283-98E16E899700}" destId="{57A8024D-B6BD-4207-8FDC-EE6D49B9BFAE}" srcOrd="0" destOrd="0" presId="urn:microsoft.com/office/officeart/2005/8/layout/chevron2"/>
    <dgm:cxn modelId="{8FECDBAA-B19E-49BC-9DE2-CC6096FC33AF}" type="presParOf" srcId="{57A8024D-B6BD-4207-8FDC-EE6D49B9BFAE}" destId="{58292BE1-239E-4B68-98C2-F5897493E9F0}" srcOrd="0" destOrd="0" presId="urn:microsoft.com/office/officeart/2005/8/layout/chevron2"/>
    <dgm:cxn modelId="{0006AC79-7267-4CFB-9FE6-4429D8CA84D9}" type="presParOf" srcId="{58292BE1-239E-4B68-98C2-F5897493E9F0}" destId="{FAF7EEE5-CE38-41AC-91F5-745390647A8B}" srcOrd="0" destOrd="0" presId="urn:microsoft.com/office/officeart/2005/8/layout/chevron2"/>
    <dgm:cxn modelId="{90CBC171-C9E9-4CB3-BFF8-287EE4B82AB9}" type="presParOf" srcId="{58292BE1-239E-4B68-98C2-F5897493E9F0}" destId="{97FC9F92-E2F1-4596-A933-BDF8DAE33DA5}" srcOrd="1" destOrd="0" presId="urn:microsoft.com/office/officeart/2005/8/layout/chevron2"/>
    <dgm:cxn modelId="{5D2768A5-BECF-4FCA-9A3F-28D4B634DE80}" type="presParOf" srcId="{57A8024D-B6BD-4207-8FDC-EE6D49B9BFAE}" destId="{B1A4988C-E022-49E7-B543-43727258BFB3}" srcOrd="1" destOrd="0" presId="urn:microsoft.com/office/officeart/2005/8/layout/chevron2"/>
    <dgm:cxn modelId="{6E0C2BAD-9EE2-47DB-BE2A-147597DDDB54}" type="presParOf" srcId="{57A8024D-B6BD-4207-8FDC-EE6D49B9BFAE}" destId="{7346B118-A956-4CF9-8EE5-6A77E34A0C6B}" srcOrd="2" destOrd="0" presId="urn:microsoft.com/office/officeart/2005/8/layout/chevron2"/>
    <dgm:cxn modelId="{14C68B08-DD5E-4A60-9DE6-3B4B996D0CA3}" type="presParOf" srcId="{7346B118-A956-4CF9-8EE5-6A77E34A0C6B}" destId="{F9B1D360-8C35-4138-819C-B106A7880111}" srcOrd="0" destOrd="0" presId="urn:microsoft.com/office/officeart/2005/8/layout/chevron2"/>
    <dgm:cxn modelId="{8D6E97DB-C7F1-43D8-A58D-205E37BBE3BC}" type="presParOf" srcId="{7346B118-A956-4CF9-8EE5-6A77E34A0C6B}" destId="{B57B4111-64CF-49A0-BF0D-CA8F269C3ADE}" srcOrd="1" destOrd="0" presId="urn:microsoft.com/office/officeart/2005/8/layout/chevron2"/>
    <dgm:cxn modelId="{E8378AB1-3A3B-4230-90B0-B109CEAA8267}" type="presParOf" srcId="{57A8024D-B6BD-4207-8FDC-EE6D49B9BFAE}" destId="{FE90E2A2-E1E3-44B7-8310-CC4917965DE0}" srcOrd="3" destOrd="0" presId="urn:microsoft.com/office/officeart/2005/8/layout/chevron2"/>
    <dgm:cxn modelId="{EBA61598-D568-42AB-BEB1-B10D0182BA8A}" type="presParOf" srcId="{57A8024D-B6BD-4207-8FDC-EE6D49B9BFAE}" destId="{0A038742-EE99-4A65-BEF9-0DCA3DFFF9A3}" srcOrd="4" destOrd="0" presId="urn:microsoft.com/office/officeart/2005/8/layout/chevron2"/>
    <dgm:cxn modelId="{3641E40B-FF35-42ED-ACAF-5963D9ECD00C}" type="presParOf" srcId="{0A038742-EE99-4A65-BEF9-0DCA3DFFF9A3}" destId="{3217F1E2-8B49-451D-A9C2-B40A2C0E3354}" srcOrd="0" destOrd="0" presId="urn:microsoft.com/office/officeart/2005/8/layout/chevron2"/>
    <dgm:cxn modelId="{4E06A1AB-AC6A-4DA3-A4ED-7D03B2F031ED}" type="presParOf" srcId="{0A038742-EE99-4A65-BEF9-0DCA3DFFF9A3}" destId="{E7042CD0-97F2-4B8F-9357-E7606B814B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7EEE5-CE38-41AC-91F5-745390647A8B}">
      <dsp:nvSpPr>
        <dsp:cNvPr id="0" name=""/>
        <dsp:cNvSpPr/>
      </dsp:nvSpPr>
      <dsp:spPr>
        <a:xfrm rot="5400000">
          <a:off x="-249034" y="622565"/>
          <a:ext cx="1660228" cy="116215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Calibri" pitchFamily="34" charset="0"/>
              <a:ea typeface="標楷體" pitchFamily="65" charset="-120"/>
            </a:rPr>
            <a:t>決心</a:t>
          </a:r>
          <a:r>
            <a:rPr lang="en-US" altLang="zh-TW" sz="3600" kern="1200" dirty="0" smtClean="0">
              <a:latin typeface="Calibri" pitchFamily="34" charset="0"/>
              <a:ea typeface="標楷體" pitchFamily="65" charset="-120"/>
            </a:rPr>
            <a:t>:</a:t>
          </a:r>
          <a:endParaRPr lang="zh-TW" altLang="en-US" sz="3600" kern="1200" dirty="0">
            <a:latin typeface="Calibri" pitchFamily="34" charset="0"/>
            <a:ea typeface="標楷體" pitchFamily="65" charset="-120"/>
          </a:endParaRPr>
        </a:p>
      </dsp:txBody>
      <dsp:txXfrm rot="-5400000">
        <a:off x="1" y="954611"/>
        <a:ext cx="1162159" cy="498069"/>
      </dsp:txXfrm>
    </dsp:sp>
    <dsp:sp modelId="{97FC9F92-E2F1-4596-A933-BDF8DAE33DA5}">
      <dsp:nvSpPr>
        <dsp:cNvPr id="0" name=""/>
        <dsp:cNvSpPr/>
      </dsp:nvSpPr>
      <dsp:spPr>
        <a:xfrm rot="5400000">
          <a:off x="3370729" y="-2148869"/>
          <a:ext cx="1707376" cy="61245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18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微軟正黑體" pitchFamily="34" charset="-120"/>
              <a:ea typeface="微軟正黑體" pitchFamily="34" charset="-120"/>
            </a:rPr>
            <a:t>總經理給員工的一封信</a:t>
          </a:r>
          <a:r>
            <a:rPr kumimoji="1" lang="en-US" altLang="zh-TW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, </a:t>
          </a:r>
          <a:r>
            <a:rPr kumimoji="1" lang="zh-TW" alt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闡述我們必須要做的事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公開演講對所有員工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改變的必要與一同成長</a:t>
          </a:r>
          <a:r>
            <a:rPr lang="zh-CN" altLang="zh-TW" sz="1800" kern="1200" dirty="0" smtClean="0">
              <a:latin typeface="微軟正黑體" pitchFamily="34" charset="-120"/>
              <a:ea typeface="微軟正黑體" pitchFamily="34" charset="-120"/>
            </a:rPr>
            <a:t>，圓融和諧，共創事業團結。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尾牙望年會對績效表揚活動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與年度目標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162160" y="143047"/>
        <a:ext cx="6041169" cy="1540682"/>
      </dsp:txXfrm>
    </dsp:sp>
    <dsp:sp modelId="{F9B1D360-8C35-4138-819C-B106A7880111}">
      <dsp:nvSpPr>
        <dsp:cNvPr id="0" name=""/>
        <dsp:cNvSpPr/>
      </dsp:nvSpPr>
      <dsp:spPr>
        <a:xfrm rot="5400000">
          <a:off x="-249034" y="2323571"/>
          <a:ext cx="1660228" cy="1162159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Calibri" pitchFamily="34" charset="0"/>
              <a:ea typeface="標楷體" pitchFamily="65" charset="-120"/>
            </a:rPr>
            <a:t>挑戰</a:t>
          </a:r>
          <a:r>
            <a:rPr lang="en-US" altLang="zh-TW" sz="3600" kern="1200" dirty="0" smtClean="0">
              <a:latin typeface="Calibri" pitchFamily="34" charset="0"/>
              <a:ea typeface="標楷體" pitchFamily="65" charset="-120"/>
            </a:rPr>
            <a:t>:</a:t>
          </a:r>
          <a:endParaRPr lang="en-US" altLang="zh-CN" sz="3600" kern="1200" dirty="0" smtClean="0">
            <a:latin typeface="Calibri" pitchFamily="34" charset="0"/>
            <a:ea typeface="標楷體" pitchFamily="65" charset="-120"/>
          </a:endParaRPr>
        </a:p>
      </dsp:txBody>
      <dsp:txXfrm rot="-5400000">
        <a:off x="1" y="2655617"/>
        <a:ext cx="1162159" cy="498069"/>
      </dsp:txXfrm>
    </dsp:sp>
    <dsp:sp modelId="{B57B4111-64CF-49A0-BF0D-CA8F269C3ADE}">
      <dsp:nvSpPr>
        <dsp:cNvPr id="0" name=""/>
        <dsp:cNvSpPr/>
      </dsp:nvSpPr>
      <dsp:spPr>
        <a:xfrm rot="5400000">
          <a:off x="3485190" y="-397620"/>
          <a:ext cx="1478454" cy="61245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相關</a:t>
          </a:r>
          <a:r>
            <a:rPr lang="zh-TW" altLang="en-US" sz="1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跨業內容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的領域研究分析與技術目標設定</a:t>
          </a:r>
          <a:r>
            <a:rPr lang="zh-TW" altLang="zh-TW" sz="1800" kern="1200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en-US" altLang="zh-CN" sz="1800" kern="1200" dirty="0" smtClean="0">
            <a:latin typeface="微軟正黑體" pitchFamily="34" charset="-120"/>
            <a:ea typeface="微軟正黑體" pitchFamily="34" charset="-12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目標展開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 建立 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ERP, CRM 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管理資訊系統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, 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內部掌握經營績效的變化</a:t>
          </a:r>
          <a:r>
            <a:rPr lang="zh-CN" altLang="zh-TW" sz="1800" kern="1200" dirty="0" smtClean="0">
              <a:latin typeface="微軟正黑體" pitchFamily="34" charset="-120"/>
              <a:ea typeface="微軟正黑體" pitchFamily="34" charset="-120"/>
            </a:rPr>
            <a:t>，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發揮</a:t>
          </a:r>
          <a:r>
            <a:rPr lang="zh-TW" altLang="en-US" sz="1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企業資源平台成功綜效</a:t>
          </a:r>
          <a:r>
            <a:rPr lang="zh-TW" altLang="zh-TW" sz="1800" kern="1200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en-US" altLang="zh-CN" sz="1800" kern="1200" dirty="0" smtClean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162159" y="1997583"/>
        <a:ext cx="6052344" cy="1334110"/>
      </dsp:txXfrm>
    </dsp:sp>
    <dsp:sp modelId="{3217F1E2-8B49-451D-A9C2-B40A2C0E3354}">
      <dsp:nvSpPr>
        <dsp:cNvPr id="0" name=""/>
        <dsp:cNvSpPr/>
      </dsp:nvSpPr>
      <dsp:spPr>
        <a:xfrm rot="5400000">
          <a:off x="-249034" y="4126919"/>
          <a:ext cx="1660228" cy="1162159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Calibri" pitchFamily="34" charset="0"/>
              <a:ea typeface="標楷體" pitchFamily="65" charset="-120"/>
            </a:rPr>
            <a:t>學習</a:t>
          </a:r>
          <a:r>
            <a:rPr lang="en-US" altLang="zh-TW" sz="3600" kern="1200" dirty="0" smtClean="0">
              <a:latin typeface="Calibri" pitchFamily="34" charset="0"/>
              <a:ea typeface="標楷體" pitchFamily="65" charset="-120"/>
            </a:rPr>
            <a:t>:</a:t>
          </a:r>
          <a:endParaRPr lang="en-US" altLang="zh-CN" sz="3600" kern="1200" dirty="0" smtClean="0">
            <a:latin typeface="Calibri" pitchFamily="34" charset="0"/>
            <a:ea typeface="標楷體" pitchFamily="65" charset="-120"/>
          </a:endParaRPr>
        </a:p>
      </dsp:txBody>
      <dsp:txXfrm rot="-5400000">
        <a:off x="1" y="4458965"/>
        <a:ext cx="1162159" cy="498069"/>
      </dsp:txXfrm>
    </dsp:sp>
    <dsp:sp modelId="{E7042CD0-97F2-4B8F-9357-E7606B814BA0}">
      <dsp:nvSpPr>
        <dsp:cNvPr id="0" name=""/>
        <dsp:cNvSpPr/>
      </dsp:nvSpPr>
      <dsp:spPr>
        <a:xfrm rot="5400000">
          <a:off x="3382849" y="1402165"/>
          <a:ext cx="1683136" cy="61245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TW" sz="1800" kern="1200" dirty="0" smtClean="0">
              <a:latin typeface="微軟正黑體" pitchFamily="34" charset="-120"/>
              <a:ea typeface="微軟正黑體" pitchFamily="34" charset="-120"/>
            </a:rPr>
            <a:t>全球並沒有什麼不景氣，只是正在轉型而已！</a:t>
          </a:r>
          <a:endParaRPr lang="en-US" altLang="zh-CN" sz="1800" kern="1200" dirty="0" smtClean="0"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建立學習型組織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, 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團隊改變與成長</a:t>
          </a:r>
          <a:r>
            <a:rPr lang="zh-TW" altLang="zh-TW" sz="1800" kern="1200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en-US" altLang="zh-CN" sz="1800" kern="1200" dirty="0" smtClean="0"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不斷</a:t>
          </a:r>
          <a:r>
            <a:rPr lang="zh-TW" altLang="en-US" sz="1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鼓勵與建立創新機制</a:t>
          </a:r>
          <a:r>
            <a:rPr lang="en-US" altLang="zh-TW" sz="1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1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發展新的線上方案</a:t>
          </a:r>
          <a:r>
            <a:rPr lang="en-US" altLang="zh-TW" sz="1800" b="1" kern="1200" dirty="0" smtClean="0">
              <a:latin typeface="微軟正黑體" pitchFamily="34" charset="-120"/>
              <a:ea typeface="微軟正黑體" pitchFamily="34" charset="-120"/>
            </a:rPr>
            <a:t>&amp;total solution</a:t>
          </a:r>
          <a:r>
            <a:rPr lang="zh-CN" altLang="zh-TW" sz="1800" kern="1200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en-US" altLang="zh-CN" sz="1800" kern="1200" dirty="0" smtClean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162159" y="3705019"/>
        <a:ext cx="6042352" cy="1518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pitchFamily="34" charset="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  <a:ea typeface="微軟正黑體" pitchFamily="34" charset="-120"/>
              </a:defRPr>
            </a:lvl1pPr>
          </a:lstStyle>
          <a:p>
            <a:pPr>
              <a:defRPr/>
            </a:pPr>
            <a:fld id="{49B6206C-B38E-4642-AD32-E47D5174FAE4}" type="datetime1">
              <a:rPr lang="en-US" altLang="zh-TW" smtClean="0"/>
              <a:pPr>
                <a:defRPr/>
              </a:pPr>
              <a:t>1/10/2015</a:t>
            </a:fld>
            <a:endParaRPr lang="en-US" altLang="zh-TW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4650" tIns="47325" rIns="94650" bIns="473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76900" cy="4605338"/>
          </a:xfrm>
          <a:prstGeom prst="rect">
            <a:avLst/>
          </a:prstGeom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TW" noProof="0" dirty="0" smtClean="0"/>
              <a:t>Click to edit Master text styles</a:t>
            </a:r>
          </a:p>
          <a:p>
            <a:pPr lvl="1"/>
            <a:r>
              <a:rPr lang="en-US" altLang="zh-TW" noProof="0" dirty="0" smtClean="0"/>
              <a:t>Second level</a:t>
            </a:r>
          </a:p>
          <a:p>
            <a:pPr lvl="2"/>
            <a:r>
              <a:rPr lang="en-US" altLang="zh-TW" noProof="0" dirty="0" smtClean="0"/>
              <a:t>Third level</a:t>
            </a:r>
          </a:p>
          <a:p>
            <a:pPr lvl="3"/>
            <a:r>
              <a:rPr lang="en-US" altLang="zh-TW" noProof="0" dirty="0" smtClean="0"/>
              <a:t>Fourth level</a:t>
            </a:r>
          </a:p>
          <a:p>
            <a:pPr lvl="4"/>
            <a:r>
              <a:rPr lang="en-US" altLang="zh-TW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pitchFamily="34" charset="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  <a:ea typeface="微軟正黑體" pitchFamily="34" charset="-120"/>
              </a:defRPr>
            </a:lvl1pPr>
          </a:lstStyle>
          <a:p>
            <a:pPr>
              <a:defRPr/>
            </a:pPr>
            <a:fld id="{8FAB77E0-C469-43A6-B696-FE14B260A15B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6647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新細明體" charset="-12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新細明體" charset="-12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新細明體" charset="-12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新細明體" charset="-12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新細明體" charset="-12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9pPr>
          </a:lstStyle>
          <a:p>
            <a:pPr eaLnBrk="1" hangingPunct="1"/>
            <a:fld id="{563B5ED6-104A-40CA-91F8-D8A13E13AC94}" type="slidenum">
              <a:rPr lang="en-US" altLang="zh-TW" smtClean="0">
                <a:latin typeface="Helvetica" pitchFamily="34" charset="0"/>
                <a:ea typeface="微軟正黑體" pitchFamily="34" charset="-120"/>
              </a:rPr>
              <a:pPr eaLnBrk="1" hangingPunct="1"/>
              <a:t>2</a:t>
            </a:fld>
            <a:endParaRPr lang="en-US" altLang="zh-TW" dirty="0" smtClean="0">
              <a:latin typeface="Helvetica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6495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9pPr>
          </a:lstStyle>
          <a:p>
            <a:pPr eaLnBrk="1" hangingPunct="1"/>
            <a:fld id="{369936C8-57F3-4F51-B40F-46BF65E1F75B}" type="slidenum">
              <a:rPr lang="en-US" altLang="zh-TW" smtClean="0">
                <a:solidFill>
                  <a:prstClr val="black"/>
                </a:solidFill>
                <a:latin typeface="Helvetica" pitchFamily="34" charset="0"/>
                <a:ea typeface="微軟正黑體" pitchFamily="34" charset="-120"/>
              </a:rPr>
              <a:pPr eaLnBrk="1" hangingPunct="1"/>
              <a:t>24</a:t>
            </a:fld>
            <a:endParaRPr lang="en-US" altLang="zh-TW" dirty="0" smtClean="0">
              <a:solidFill>
                <a:prstClr val="black"/>
              </a:solidFill>
              <a:latin typeface="Helvetica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968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9pPr>
          </a:lstStyle>
          <a:p>
            <a:pPr eaLnBrk="1" hangingPunct="1"/>
            <a:fld id="{015456C3-E1AD-461C-BB98-C081A86FED2B}" type="slidenum">
              <a:rPr lang="en-US" altLang="zh-TW" smtClean="0">
                <a:solidFill>
                  <a:prstClr val="black"/>
                </a:solidFill>
                <a:latin typeface="Helvetica" pitchFamily="34" charset="0"/>
                <a:ea typeface="微軟正黑體" pitchFamily="34" charset="-120"/>
              </a:rPr>
              <a:pPr eaLnBrk="1" hangingPunct="1"/>
              <a:t>25</a:t>
            </a:fld>
            <a:endParaRPr lang="en-US" altLang="zh-TW" dirty="0" smtClean="0">
              <a:solidFill>
                <a:prstClr val="black"/>
              </a:solidFill>
              <a:latin typeface="Helvetica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3176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9pPr>
          </a:lstStyle>
          <a:p>
            <a:pPr eaLnBrk="1" hangingPunct="1"/>
            <a:fld id="{015456C3-E1AD-461C-BB98-C081A86FED2B}" type="slidenum">
              <a:rPr lang="en-US" altLang="zh-TW" smtClean="0">
                <a:solidFill>
                  <a:prstClr val="black"/>
                </a:solidFill>
                <a:latin typeface="Helvetica" pitchFamily="34" charset="0"/>
                <a:ea typeface="微軟正黑體" pitchFamily="34" charset="-120"/>
              </a:rPr>
              <a:pPr eaLnBrk="1" hangingPunct="1"/>
              <a:t>26</a:t>
            </a:fld>
            <a:endParaRPr lang="en-US" altLang="zh-TW" dirty="0" smtClean="0">
              <a:solidFill>
                <a:prstClr val="black"/>
              </a:solidFill>
              <a:latin typeface="Helvetica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3176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9AB8D-77D4-4283-AFE2-355ECFFA9B96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8538" y="769938"/>
            <a:ext cx="5113337" cy="383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8218" y="4861442"/>
            <a:ext cx="5202867" cy="460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/>
              <a:t>Content slide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9pPr>
          </a:lstStyle>
          <a:p>
            <a:pPr eaLnBrk="1" hangingPunct="1"/>
            <a:fld id="{C409AD54-0EEF-432D-AEDC-487A81AB8E1C}" type="slidenum">
              <a:rPr lang="en-US" altLang="zh-TW" smtClean="0">
                <a:latin typeface="Helvetica" pitchFamily="34" charset="0"/>
                <a:ea typeface="微軟正黑體" pitchFamily="34" charset="-120"/>
              </a:rPr>
              <a:pPr eaLnBrk="1" hangingPunct="1"/>
              <a:t>3</a:t>
            </a:fld>
            <a:endParaRPr lang="en-US" altLang="zh-TW" dirty="0" smtClean="0">
              <a:latin typeface="Helvetica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684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9pPr>
          </a:lstStyle>
          <a:p>
            <a:pPr eaLnBrk="1" hangingPunct="1"/>
            <a:fld id="{747311A7-D5A6-40BD-8BCD-EED940DDD340}" type="slidenum">
              <a:rPr lang="en-US" altLang="zh-TW" smtClean="0">
                <a:latin typeface="Helvetica" pitchFamily="34" charset="0"/>
                <a:ea typeface="微軟正黑體" pitchFamily="34" charset="-120"/>
              </a:rPr>
              <a:pPr eaLnBrk="1" hangingPunct="1"/>
              <a:t>4</a:t>
            </a:fld>
            <a:endParaRPr lang="en-US" altLang="zh-TW" dirty="0" smtClean="0">
              <a:latin typeface="Helvetica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8043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9pPr>
          </a:lstStyle>
          <a:p>
            <a:pPr eaLnBrk="1" hangingPunct="1"/>
            <a:fld id="{B479FE2B-47A0-47BF-8AEB-442414814C54}" type="slidenum">
              <a:rPr lang="en-US" altLang="zh-TW" smtClean="0">
                <a:latin typeface="Helvetica" pitchFamily="34" charset="0"/>
                <a:ea typeface="微軟正黑體" pitchFamily="34" charset="-120"/>
              </a:rPr>
              <a:pPr eaLnBrk="1" hangingPunct="1"/>
              <a:t>5</a:t>
            </a:fld>
            <a:endParaRPr lang="en-US" altLang="zh-TW" dirty="0" smtClean="0">
              <a:latin typeface="Helvetica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792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9pPr>
          </a:lstStyle>
          <a:p>
            <a:pPr eaLnBrk="1" hangingPunct="1"/>
            <a:fld id="{015456C3-E1AD-461C-BB98-C081A86FED2B}" type="slidenum">
              <a:rPr lang="en-US" altLang="zh-TW" smtClean="0">
                <a:latin typeface="Helvetica" pitchFamily="34" charset="0"/>
                <a:ea typeface="微軟正黑體" pitchFamily="34" charset="-120"/>
              </a:rPr>
              <a:pPr eaLnBrk="1" hangingPunct="1"/>
              <a:t>7</a:t>
            </a:fld>
            <a:endParaRPr lang="en-US" altLang="zh-TW" dirty="0" smtClean="0">
              <a:latin typeface="Helvetica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3176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降低成本</a:t>
            </a:r>
            <a:r>
              <a:rPr lang="en-US" altLang="zh-TW" smtClean="0"/>
              <a:t>:</a:t>
            </a:r>
            <a:r>
              <a:rPr lang="zh-TW" altLang="en-US" smtClean="0"/>
              <a:t>在過去要收集各</a:t>
            </a:r>
            <a:r>
              <a:rPr lang="en-US" altLang="zh-TW" smtClean="0"/>
              <a:t>CG </a:t>
            </a:r>
            <a:r>
              <a:rPr lang="zh-TW" altLang="en-US" smtClean="0"/>
              <a:t>某週別或月份的</a:t>
            </a:r>
            <a:r>
              <a:rPr lang="en-US" altLang="zh-TW" smtClean="0"/>
              <a:t>FPY/OBE</a:t>
            </a:r>
            <a:r>
              <a:rPr lang="zh-TW" altLang="en-US" smtClean="0"/>
              <a:t>資料</a:t>
            </a:r>
            <a:r>
              <a:rPr lang="en-US" altLang="zh-TW" smtClean="0"/>
              <a:t>,</a:t>
            </a:r>
            <a:r>
              <a:rPr lang="zh-TW" altLang="en-US" smtClean="0"/>
              <a:t>往往要花半天以上的資料才能收集 </a:t>
            </a:r>
            <a:r>
              <a:rPr lang="en-US" altLang="zh-TW" smtClean="0"/>
              <a:t>,(</a:t>
            </a:r>
            <a:r>
              <a:rPr lang="zh-TW" altLang="en-US" smtClean="0"/>
              <a:t>若遇到</a:t>
            </a:r>
            <a:r>
              <a:rPr lang="en-US" altLang="zh-TW" smtClean="0"/>
              <a:t>QA</a:t>
            </a:r>
            <a:r>
              <a:rPr lang="zh-TW" altLang="en-US" smtClean="0"/>
              <a:t>在開會等因素</a:t>
            </a:r>
            <a:r>
              <a:rPr lang="en-US" altLang="zh-TW" smtClean="0"/>
              <a:t>,</a:t>
            </a:r>
            <a:r>
              <a:rPr lang="zh-TW" altLang="en-US" smtClean="0"/>
              <a:t>更可能需</a:t>
            </a:r>
            <a:r>
              <a:rPr lang="en-US" altLang="zh-TW" smtClean="0"/>
              <a:t>1</a:t>
            </a:r>
            <a:r>
              <a:rPr lang="zh-TW" altLang="en-US" smtClean="0"/>
              <a:t>天的時間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4763" indent="-309524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38098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33337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28576" indent="-24762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F19F852-9447-485B-AA79-0A5E3D01C25D}" type="slidenum">
              <a:rPr lang="zh-TW" altLang="en-US" smtClean="0"/>
              <a:pPr eaLnBrk="1" hangingPunct="1"/>
              <a:t>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417952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9pPr>
          </a:lstStyle>
          <a:p>
            <a:pPr eaLnBrk="1" hangingPunct="1"/>
            <a:fld id="{AB888A73-609D-49A0-8353-206DA1C1EB1B}" type="slidenum">
              <a:rPr lang="en-US" altLang="zh-TW" smtClean="0">
                <a:solidFill>
                  <a:prstClr val="black"/>
                </a:solidFill>
                <a:latin typeface="Helvetica" pitchFamily="34" charset="0"/>
                <a:ea typeface="微軟正黑體" pitchFamily="34" charset="-120"/>
              </a:rPr>
              <a:pPr eaLnBrk="1" hangingPunct="1"/>
              <a:t>10</a:t>
            </a:fld>
            <a:endParaRPr lang="en-US" altLang="zh-TW" dirty="0" smtClean="0">
              <a:solidFill>
                <a:prstClr val="black"/>
              </a:solidFill>
              <a:latin typeface="Helvetica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2902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00940F1-4323-4791-99CE-EC669C15608E}" type="slidenum">
              <a:rPr lang="en-US" altLang="zh-TW"/>
              <a:pPr>
                <a:spcBef>
                  <a:spcPct val="0"/>
                </a:spcBef>
              </a:pPr>
              <a:t>19</a:t>
            </a:fld>
            <a:endParaRPr lang="en-US" altLang="zh-TW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71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1A61F-7B2A-48E6-A041-1825D25A2743}" type="slidenum">
              <a:rPr lang="zh-TW" altLang="en-US"/>
              <a:pPr/>
              <a:t>22</a:t>
            </a:fld>
            <a:endParaRPr lang="en-US" altLang="zh-TW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892175"/>
            <a:ext cx="4776787" cy="358298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48" y="4864429"/>
            <a:ext cx="5206604" cy="4029684"/>
          </a:xfrm>
          <a:ln/>
        </p:spPr>
        <p:txBody>
          <a:bodyPr lIns="97418" tIns="48710" rIns="97418" bIns="48710"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E13289D7-55C3-4967-B4F2-AE3E4F11DFB4}" type="datetimeFigureOut">
              <a:rPr lang="zh-TW" altLang="en-US" smtClean="0"/>
              <a:pPr/>
              <a:t>2015/1/10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D9830E57-86E5-4D1C-888D-D584CEF91F0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354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E13289D7-55C3-4967-B4F2-AE3E4F11DFB4}" type="datetimeFigureOut">
              <a:rPr lang="zh-TW" altLang="en-US" smtClean="0"/>
              <a:pPr/>
              <a:t>2015/1/10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D9830E57-86E5-4D1C-888D-D584CEF91F0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827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E13289D7-55C3-4967-B4F2-AE3E4F11DFB4}" type="datetimeFigureOut">
              <a:rPr lang="zh-TW" altLang="en-US" smtClean="0"/>
              <a:pPr/>
              <a:t>2015/1/10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D9830E57-86E5-4D1C-888D-D584CEF91F0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739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703385" y="0"/>
            <a:ext cx="7772400" cy="609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990600"/>
            <a:ext cx="3815862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2338" y="990600"/>
            <a:ext cx="3815862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3619500"/>
            <a:ext cx="3815862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2338" y="3619500"/>
            <a:ext cx="3815862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431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5"/>
          <p:cNvGrpSpPr>
            <a:grpSpLocks/>
          </p:cNvGrpSpPr>
          <p:nvPr userDrawn="1"/>
        </p:nvGrpSpPr>
        <p:grpSpPr bwMode="auto">
          <a:xfrm>
            <a:off x="-31750" y="6213475"/>
            <a:ext cx="9223375" cy="647700"/>
            <a:chOff x="467544" y="5085184"/>
            <a:chExt cx="6909030" cy="538376"/>
          </a:xfrm>
        </p:grpSpPr>
        <p:grpSp>
          <p:nvGrpSpPr>
            <p:cNvPr id="6" name="群組 14"/>
            <p:cNvGrpSpPr>
              <a:grpSpLocks/>
            </p:cNvGrpSpPr>
            <p:nvPr userDrawn="1"/>
          </p:nvGrpSpPr>
          <p:grpSpPr bwMode="auto">
            <a:xfrm>
              <a:off x="467544" y="5085184"/>
              <a:ext cx="3960439" cy="538376"/>
              <a:chOff x="467544" y="4509120"/>
              <a:chExt cx="5894442" cy="111444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4509120"/>
                <a:ext cx="3200400" cy="1112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712" y="4510286"/>
                <a:ext cx="2698274" cy="1113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5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5085184"/>
              <a:ext cx="2948590" cy="53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Freeform 30"/>
          <p:cNvSpPr>
            <a:spLocks/>
          </p:cNvSpPr>
          <p:nvPr userDrawn="1"/>
        </p:nvSpPr>
        <p:spPr bwMode="gray">
          <a:xfrm>
            <a:off x="0" y="0"/>
            <a:ext cx="9145588" cy="981075"/>
          </a:xfrm>
          <a:custGeom>
            <a:avLst/>
            <a:gdLst>
              <a:gd name="T0" fmla="*/ 0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0 h 10000"/>
              <a:gd name="T14" fmla="*/ 0 w 10000"/>
              <a:gd name="T15" fmla="*/ 2147483647 h 10000"/>
              <a:gd name="T16" fmla="*/ 0 w 10000"/>
              <a:gd name="T17" fmla="*/ 2147483647 h 1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10000">
                <a:moveTo>
                  <a:pt x="0" y="10000"/>
                </a:moveTo>
                <a:lnTo>
                  <a:pt x="3270" y="10000"/>
                </a:lnTo>
                <a:cubicBezTo>
                  <a:pt x="3624" y="9821"/>
                  <a:pt x="3531" y="9970"/>
                  <a:pt x="3735" y="9137"/>
                </a:cubicBezTo>
                <a:lnTo>
                  <a:pt x="4369" y="6241"/>
                </a:lnTo>
                <a:cubicBezTo>
                  <a:pt x="4717" y="6221"/>
                  <a:pt x="4511" y="6301"/>
                  <a:pt x="4999" y="6241"/>
                </a:cubicBezTo>
                <a:lnTo>
                  <a:pt x="9999" y="6241"/>
                </a:lnTo>
                <a:cubicBezTo>
                  <a:pt x="9994" y="4717"/>
                  <a:pt x="10000" y="1524"/>
                  <a:pt x="9995" y="0"/>
                </a:cubicBezTo>
                <a:lnTo>
                  <a:pt x="0" y="20"/>
                </a:lnTo>
                <a:lnTo>
                  <a:pt x="0" y="10000"/>
                </a:lnTo>
                <a:close/>
              </a:path>
            </a:pathLst>
          </a:custGeom>
          <a:gradFill rotWithShape="1">
            <a:gsLst>
              <a:gs pos="0">
                <a:srgbClr val="C1D0DD"/>
              </a:gs>
              <a:gs pos="100000">
                <a:srgbClr val="7C92B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Freeform 73"/>
          <p:cNvSpPr>
            <a:spLocks/>
          </p:cNvSpPr>
          <p:nvPr userDrawn="1"/>
        </p:nvSpPr>
        <p:spPr bwMode="gray">
          <a:xfrm>
            <a:off x="12700" y="468313"/>
            <a:ext cx="9131300" cy="496887"/>
          </a:xfrm>
          <a:custGeom>
            <a:avLst/>
            <a:gdLst>
              <a:gd name="T0" fmla="*/ 2147483647 w 5752"/>
              <a:gd name="T1" fmla="*/ 2147483647 h 444"/>
              <a:gd name="T2" fmla="*/ 2147483647 w 5752"/>
              <a:gd name="T3" fmla="*/ 2147483647 h 444"/>
              <a:gd name="T4" fmla="*/ 2147483647 w 5752"/>
              <a:gd name="T5" fmla="*/ 2147483647 h 444"/>
              <a:gd name="T6" fmla="*/ 2147483647 w 5752"/>
              <a:gd name="T7" fmla="*/ 2147483647 h 444"/>
              <a:gd name="T8" fmla="*/ 2147483647 w 5752"/>
              <a:gd name="T9" fmla="*/ 2147483647 h 444"/>
              <a:gd name="T10" fmla="*/ 0 w 5752"/>
              <a:gd name="T11" fmla="*/ 2147483647 h 444"/>
              <a:gd name="T12" fmla="*/ 0 w 5752"/>
              <a:gd name="T13" fmla="*/ 2147483647 h 444"/>
              <a:gd name="T14" fmla="*/ 2147483647 w 5752"/>
              <a:gd name="T15" fmla="*/ 2147483647 h 444"/>
              <a:gd name="T16" fmla="*/ 2147483647 w 5752"/>
              <a:gd name="T17" fmla="*/ 2147483647 h 444"/>
              <a:gd name="T18" fmla="*/ 2147483647 w 5752"/>
              <a:gd name="T19" fmla="*/ 2147483647 h 444"/>
              <a:gd name="T20" fmla="*/ 2147483647 w 5752"/>
              <a:gd name="T21" fmla="*/ 2147483647 h 444"/>
              <a:gd name="T22" fmla="*/ 2147483647 w 5752"/>
              <a:gd name="T23" fmla="*/ 2147483647 h 444"/>
              <a:gd name="T24" fmla="*/ 2147483647 w 5752"/>
              <a:gd name="T25" fmla="*/ 2147483647 h 4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2" name="Picture 2" descr="台灣科技大學EDBA/EMBA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5250"/>
            <a:ext cx="24542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投影片編號版面配置區 3"/>
          <p:cNvSpPr txBox="1">
            <a:spLocks/>
          </p:cNvSpPr>
          <p:nvPr userDrawn="1"/>
        </p:nvSpPr>
        <p:spPr bwMode="auto">
          <a:xfrm>
            <a:off x="8101013" y="5949950"/>
            <a:ext cx="1042987" cy="288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fld id="{93A089CD-1200-44E4-9244-9C944C6D32F9}" type="slidenum">
              <a:rPr kumimoji="0" lang="zh-TW" altLang="en-US" sz="1200" smtClean="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defRPr/>
              </a:pPr>
              <a:t>‹#›</a:t>
            </a:fld>
            <a:endParaRPr kumimoji="0" lang="en-US" altLang="zh-TW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4" name="Picture 2" descr="台灣科技大學EDBA/EMBA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92150"/>
            <a:ext cx="5038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30"/>
          <p:cNvSpPr>
            <a:spLocks/>
          </p:cNvSpPr>
          <p:nvPr userDrawn="1"/>
        </p:nvSpPr>
        <p:spPr bwMode="gray">
          <a:xfrm>
            <a:off x="0" y="4763"/>
            <a:ext cx="9145588" cy="981075"/>
          </a:xfrm>
          <a:custGeom>
            <a:avLst/>
            <a:gdLst>
              <a:gd name="T0" fmla="*/ 0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0 h 10000"/>
              <a:gd name="T14" fmla="*/ 0 w 10000"/>
              <a:gd name="T15" fmla="*/ 2147483647 h 10000"/>
              <a:gd name="T16" fmla="*/ 0 w 10000"/>
              <a:gd name="T17" fmla="*/ 2147483647 h 1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10000">
                <a:moveTo>
                  <a:pt x="0" y="10000"/>
                </a:moveTo>
                <a:lnTo>
                  <a:pt x="3270" y="10000"/>
                </a:lnTo>
                <a:cubicBezTo>
                  <a:pt x="3624" y="9821"/>
                  <a:pt x="3531" y="9970"/>
                  <a:pt x="3735" y="9137"/>
                </a:cubicBezTo>
                <a:lnTo>
                  <a:pt x="4369" y="6241"/>
                </a:lnTo>
                <a:cubicBezTo>
                  <a:pt x="4717" y="6221"/>
                  <a:pt x="4511" y="6301"/>
                  <a:pt x="4999" y="6241"/>
                </a:cubicBezTo>
                <a:lnTo>
                  <a:pt x="9999" y="6241"/>
                </a:lnTo>
                <a:cubicBezTo>
                  <a:pt x="9994" y="4717"/>
                  <a:pt x="10000" y="1524"/>
                  <a:pt x="9995" y="0"/>
                </a:cubicBezTo>
                <a:lnTo>
                  <a:pt x="0" y="20"/>
                </a:lnTo>
                <a:lnTo>
                  <a:pt x="0" y="10000"/>
                </a:lnTo>
                <a:close/>
              </a:path>
            </a:pathLst>
          </a:custGeom>
          <a:gradFill rotWithShape="1">
            <a:gsLst>
              <a:gs pos="0">
                <a:srgbClr val="C1D0DD"/>
              </a:gs>
              <a:gs pos="100000">
                <a:srgbClr val="7C92B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矩形 10"/>
          <p:cNvSpPr/>
          <p:nvPr userDrawn="1"/>
        </p:nvSpPr>
        <p:spPr>
          <a:xfrm>
            <a:off x="0" y="260648"/>
            <a:ext cx="35599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全面品質管理</a:t>
            </a:r>
            <a:endParaRPr kumimoji="0" lang="zh-TW" altLang="en-US" sz="2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2976" y="2130425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776" y="388620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pic>
        <p:nvPicPr>
          <p:cNvPr id="40965" name="Picture 5" descr="http://www.taisun.com.tw/images/about/img01.jpg"/>
          <p:cNvPicPr>
            <a:picLocks noChangeAspect="1" noChangeArrowheads="1"/>
          </p:cNvPicPr>
          <p:nvPr userDrawn="1"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500174"/>
            <a:ext cx="9144000" cy="4339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5957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Ø"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BF948-2E4E-49E6-84E9-C6160E32D4B1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330D-2C4A-4F5B-9F6A-F3CD6F754D1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660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80CD1-1CDA-46A8-9362-DC06AAC9C7CB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8CDB-E2DD-4F62-8781-21362EFAE42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52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34A58-72B3-4649-A4DB-3CB4874AC8F7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63F15-AC9D-4101-886B-D9C547752A7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2654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F9F4-176B-4E05-9646-64F4A027E6A9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C06C-F600-4C44-BC65-7B22CC7E4BE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443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B9E6-AD98-4A9A-AC7A-FB29BD8E16CE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9AB4-74DA-4D52-B497-2E95D69C3D8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521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C927C-E312-4FC7-91C5-AD254CD6BD3C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63DE2-035D-420C-A49B-6E94E9620DF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828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E13289D7-55C3-4967-B4F2-AE3E4F11DFB4}" type="datetimeFigureOut">
              <a:rPr lang="zh-TW" altLang="en-US" smtClean="0"/>
              <a:pPr/>
              <a:t>2015/1/10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D9830E57-86E5-4D1C-888D-D584CEF91F0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2621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34893-0E00-4F30-8030-2FDAF8D0F446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07CE-1517-4A37-90D7-ACBDA34CB49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1665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365BD-9827-4E3B-9088-9CFE7C4847A8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9A1C-34C5-42FD-AADB-1B40D8E0266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816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266700"/>
            <a:ext cx="8085137" cy="6492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25450" y="1101725"/>
            <a:ext cx="8229600" cy="4929188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BB159-EF9D-4F2E-9A73-302F247881E6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9424-391E-4C09-8914-60CF7111A38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6480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95288" y="266700"/>
            <a:ext cx="8259762" cy="57642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04D4-A9E3-496A-9188-799F737FB577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2F9C-31A6-4D9A-BDCA-6CDD88CD9F0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936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E13289D7-55C3-4967-B4F2-AE3E4F11DFB4}" type="datetimeFigureOut">
              <a:rPr lang="zh-TW" altLang="en-US" smtClean="0"/>
              <a:pPr/>
              <a:t>2015/1/10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D9830E57-86E5-4D1C-888D-D584CEF91F0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802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E13289D7-55C3-4967-B4F2-AE3E4F11DFB4}" type="datetimeFigureOut">
              <a:rPr lang="zh-TW" altLang="en-US" smtClean="0"/>
              <a:pPr/>
              <a:t>2015/1/10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D9830E57-86E5-4D1C-888D-D584CEF91F0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981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E13289D7-55C3-4967-B4F2-AE3E4F11DFB4}" type="datetimeFigureOut">
              <a:rPr lang="zh-TW" altLang="en-US" smtClean="0"/>
              <a:pPr/>
              <a:t>2015/1/10</a:t>
            </a:fld>
            <a:endParaRPr lang="zh-TW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D9830E57-86E5-4D1C-888D-D584CEF91F0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673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E13289D7-55C3-4967-B4F2-AE3E4F11DFB4}" type="datetimeFigureOut">
              <a:rPr lang="zh-TW" altLang="en-US" smtClean="0"/>
              <a:pPr/>
              <a:t>2015/1/10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D9830E57-86E5-4D1C-888D-D584CEF91F0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949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E13289D7-55C3-4967-B4F2-AE3E4F11DFB4}" type="datetimeFigureOut">
              <a:rPr lang="zh-TW" altLang="en-US" smtClean="0"/>
              <a:pPr/>
              <a:t>2015/1/10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D9830E57-86E5-4D1C-888D-D584CEF91F0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674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E13289D7-55C3-4967-B4F2-AE3E4F11DFB4}" type="datetimeFigureOut">
              <a:rPr lang="zh-TW" altLang="en-US" smtClean="0"/>
              <a:pPr/>
              <a:t>2015/1/10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D9830E57-86E5-4D1C-888D-D584CEF91F0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13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E13289D7-55C3-4967-B4F2-AE3E4F11DFB4}" type="datetimeFigureOut">
              <a:rPr lang="zh-TW" altLang="en-US" smtClean="0"/>
              <a:pPr/>
              <a:t>2015/1/10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D9830E57-86E5-4D1C-888D-D584CEF91F0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255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fld id="{E13289D7-55C3-4967-B4F2-AE3E4F11DFB4}" type="datetimeFigureOut">
              <a:rPr lang="zh-TW" altLang="en-US" smtClean="0"/>
              <a:pPr/>
              <a:t>2015/1/10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fld id="{D9830E57-86E5-4D1C-888D-D584CEF91F0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752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46"/>
          <p:cNvSpPr>
            <a:spLocks/>
          </p:cNvSpPr>
          <p:nvPr userDrawn="1"/>
        </p:nvSpPr>
        <p:spPr bwMode="gray">
          <a:xfrm>
            <a:off x="-1588" y="981075"/>
            <a:ext cx="9175751" cy="5876925"/>
          </a:xfrm>
          <a:custGeom>
            <a:avLst/>
            <a:gdLst>
              <a:gd name="T0" fmla="*/ 2147483647 w 5780"/>
              <a:gd name="T1" fmla="*/ 2147483647 h 3622"/>
              <a:gd name="T2" fmla="*/ 2147483647 w 5780"/>
              <a:gd name="T3" fmla="*/ 2147483647 h 3622"/>
              <a:gd name="T4" fmla="*/ 2147483647 w 5780"/>
              <a:gd name="T5" fmla="*/ 0 h 3622"/>
              <a:gd name="T6" fmla="*/ 0 w 5780"/>
              <a:gd name="T7" fmla="*/ 0 h 3622"/>
              <a:gd name="T8" fmla="*/ 2147483647 w 5780"/>
              <a:gd name="T9" fmla="*/ 2147483647 h 36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80" h="3622">
                <a:moveTo>
                  <a:pt x="7" y="3616"/>
                </a:moveTo>
                <a:lnTo>
                  <a:pt x="5780" y="3622"/>
                </a:lnTo>
                <a:lnTo>
                  <a:pt x="5760" y="0"/>
                </a:lnTo>
                <a:lnTo>
                  <a:pt x="0" y="0"/>
                </a:lnTo>
                <a:lnTo>
                  <a:pt x="7" y="361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027" name="群組 15"/>
          <p:cNvGrpSpPr>
            <a:grpSpLocks/>
          </p:cNvGrpSpPr>
          <p:nvPr userDrawn="1"/>
        </p:nvGrpSpPr>
        <p:grpSpPr bwMode="auto">
          <a:xfrm>
            <a:off x="-31750" y="6308725"/>
            <a:ext cx="9223375" cy="552450"/>
            <a:chOff x="467544" y="5085184"/>
            <a:chExt cx="6909030" cy="538376"/>
          </a:xfrm>
        </p:grpSpPr>
        <p:grpSp>
          <p:nvGrpSpPr>
            <p:cNvPr id="1037" name="群組 14"/>
            <p:cNvGrpSpPr>
              <a:grpSpLocks/>
            </p:cNvGrpSpPr>
            <p:nvPr userDrawn="1"/>
          </p:nvGrpSpPr>
          <p:grpSpPr bwMode="auto">
            <a:xfrm>
              <a:off x="467544" y="5085184"/>
              <a:ext cx="3960439" cy="538376"/>
              <a:chOff x="467544" y="4509120"/>
              <a:chExt cx="5894442" cy="1114440"/>
            </a:xfrm>
          </p:grpSpPr>
          <p:pic>
            <p:nvPicPr>
              <p:cNvPr id="1039" name="Picture 3"/>
              <p:cNvPicPr>
                <a:picLocks noChangeAspect="1" noChangeArrowheads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4509120"/>
                <a:ext cx="3200400" cy="1112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0" name="Picture 4"/>
              <p:cNvPicPr>
                <a:picLocks noChangeAspect="1" noChangeArrowheads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712" y="4510286"/>
                <a:ext cx="2698274" cy="1113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38" name="Picture 5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5085184"/>
              <a:ext cx="2948590" cy="53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Freeform 30"/>
          <p:cNvSpPr>
            <a:spLocks/>
          </p:cNvSpPr>
          <p:nvPr userDrawn="1"/>
        </p:nvSpPr>
        <p:spPr bwMode="gray">
          <a:xfrm>
            <a:off x="0" y="0"/>
            <a:ext cx="9145588" cy="981075"/>
          </a:xfrm>
          <a:custGeom>
            <a:avLst/>
            <a:gdLst>
              <a:gd name="T0" fmla="*/ 0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0 h 10000"/>
              <a:gd name="T14" fmla="*/ 0 w 10000"/>
              <a:gd name="T15" fmla="*/ 2147483647 h 10000"/>
              <a:gd name="T16" fmla="*/ 0 w 10000"/>
              <a:gd name="T17" fmla="*/ 2147483647 h 1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10000">
                <a:moveTo>
                  <a:pt x="0" y="10000"/>
                </a:moveTo>
                <a:lnTo>
                  <a:pt x="3270" y="10000"/>
                </a:lnTo>
                <a:cubicBezTo>
                  <a:pt x="3624" y="9821"/>
                  <a:pt x="3531" y="9970"/>
                  <a:pt x="3735" y="9137"/>
                </a:cubicBezTo>
                <a:lnTo>
                  <a:pt x="4369" y="6241"/>
                </a:lnTo>
                <a:cubicBezTo>
                  <a:pt x="4717" y="6221"/>
                  <a:pt x="4511" y="6301"/>
                  <a:pt x="4999" y="6241"/>
                </a:cubicBezTo>
                <a:lnTo>
                  <a:pt x="9999" y="6241"/>
                </a:lnTo>
                <a:cubicBezTo>
                  <a:pt x="9994" y="4717"/>
                  <a:pt x="10000" y="1524"/>
                  <a:pt x="9995" y="0"/>
                </a:cubicBezTo>
                <a:lnTo>
                  <a:pt x="0" y="20"/>
                </a:lnTo>
                <a:lnTo>
                  <a:pt x="0" y="10000"/>
                </a:lnTo>
                <a:close/>
              </a:path>
            </a:pathLst>
          </a:custGeom>
          <a:gradFill rotWithShape="1">
            <a:gsLst>
              <a:gs pos="0">
                <a:srgbClr val="C1D0DD"/>
              </a:gs>
              <a:gs pos="100000">
                <a:srgbClr val="7C92B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1C94AF-6D6D-43E5-A141-440F3251248B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DA5DA8-799C-4A7C-A3A0-74506A3B63D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2" name="Freeform 73"/>
          <p:cNvSpPr>
            <a:spLocks/>
          </p:cNvSpPr>
          <p:nvPr userDrawn="1"/>
        </p:nvSpPr>
        <p:spPr bwMode="gray">
          <a:xfrm>
            <a:off x="12700" y="468313"/>
            <a:ext cx="9131300" cy="496887"/>
          </a:xfrm>
          <a:custGeom>
            <a:avLst/>
            <a:gdLst>
              <a:gd name="T0" fmla="*/ 2147483647 w 5752"/>
              <a:gd name="T1" fmla="*/ 2147483647 h 444"/>
              <a:gd name="T2" fmla="*/ 2147483647 w 5752"/>
              <a:gd name="T3" fmla="*/ 2147483647 h 444"/>
              <a:gd name="T4" fmla="*/ 2147483647 w 5752"/>
              <a:gd name="T5" fmla="*/ 2147483647 h 444"/>
              <a:gd name="T6" fmla="*/ 2147483647 w 5752"/>
              <a:gd name="T7" fmla="*/ 2147483647 h 444"/>
              <a:gd name="T8" fmla="*/ 2147483647 w 5752"/>
              <a:gd name="T9" fmla="*/ 2147483647 h 444"/>
              <a:gd name="T10" fmla="*/ 0 w 5752"/>
              <a:gd name="T11" fmla="*/ 2147483647 h 444"/>
              <a:gd name="T12" fmla="*/ 0 w 5752"/>
              <a:gd name="T13" fmla="*/ 2147483647 h 444"/>
              <a:gd name="T14" fmla="*/ 2147483647 w 5752"/>
              <a:gd name="T15" fmla="*/ 2147483647 h 444"/>
              <a:gd name="T16" fmla="*/ 2147483647 w 5752"/>
              <a:gd name="T17" fmla="*/ 2147483647 h 444"/>
              <a:gd name="T18" fmla="*/ 2147483647 w 5752"/>
              <a:gd name="T19" fmla="*/ 2147483647 h 444"/>
              <a:gd name="T20" fmla="*/ 2147483647 w 5752"/>
              <a:gd name="T21" fmla="*/ 2147483647 h 444"/>
              <a:gd name="T22" fmla="*/ 2147483647 w 5752"/>
              <a:gd name="T23" fmla="*/ 2147483647 h 444"/>
              <a:gd name="T24" fmla="*/ 2147483647 w 5752"/>
              <a:gd name="T25" fmla="*/ 2147483647 h 4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95288" y="266700"/>
            <a:ext cx="808513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34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25450" y="110172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35" name="Picture 2" descr="台灣科技大學EDBA/EMBA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5250"/>
            <a:ext cx="24542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投影片編號版面配置區 3"/>
          <p:cNvSpPr txBox="1">
            <a:spLocks/>
          </p:cNvSpPr>
          <p:nvPr userDrawn="1"/>
        </p:nvSpPr>
        <p:spPr bwMode="auto">
          <a:xfrm>
            <a:off x="8101013" y="5949950"/>
            <a:ext cx="1042987" cy="288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fld id="{0039E0F1-81FC-4B6E-9D42-12F8CF2BE23A}" type="slidenum">
              <a:rPr kumimoji="0" lang="zh-TW" altLang="en-US" sz="1200" smtClean="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defRPr/>
              </a:pPr>
              <a:t>‹#›</a:t>
            </a:fld>
            <a:endParaRPr kumimoji="0" lang="en-US" altLang="zh-TW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2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n"/>
        <a:defRPr sz="2800" b="1" kern="1200">
          <a:solidFill>
            <a:srgbClr val="003366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b="1" kern="1200">
          <a:solidFill>
            <a:srgbClr val="7F7F7F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7F7F7F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7F7F7F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7F7F7F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HerBuy" TargetMode="External"/><Relationship Id="rId5" Type="http://schemas.openxmlformats.org/officeDocument/2006/relationships/hyperlink" Target="http://www.alexa.com/siteinfo/http:/herbuy.com.tw" TargetMode="External"/><Relationship Id="rId4" Type="http://schemas.openxmlformats.org/officeDocument/2006/relationships/hyperlink" Target="http://share.inside.com.tw/posts/7152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3" Type="http://schemas.openxmlformats.org/officeDocument/2006/relationships/image" Target="../media/image25.gif"/><Relationship Id="rId7" Type="http://schemas.openxmlformats.org/officeDocument/2006/relationships/image" Target="../media/image27.wmf"/><Relationship Id="rId12" Type="http://schemas.openxmlformats.org/officeDocument/2006/relationships/image" Target="../media/image32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4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9.wmf"/><Relationship Id="rId1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7330D-2C4A-4F5B-9F6A-F3CD6F754D1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60" y="1044178"/>
            <a:ext cx="9155460" cy="520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95536" y="2835694"/>
            <a:ext cx="4687006" cy="347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26" tIns="43616" rIns="87226" bIns="43616">
            <a:spAutoFit/>
          </a:bodyPr>
          <a:lstStyle>
            <a:lvl1pPr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指導老師：李國光 教授</a:t>
            </a:r>
            <a:endParaRPr lang="en-US" altLang="zh-TW" sz="2000" dirty="0" smtClean="0">
              <a:solidFill>
                <a:schemeClr val="bg1"/>
              </a:solidFill>
              <a:latin typeface="Helvetica" pitchFamily="34" charset="0"/>
              <a:ea typeface="微軟正黑體" pitchFamily="34" charset="-120"/>
            </a:endParaRPr>
          </a:p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報告組別：第</a:t>
            </a:r>
            <a:r>
              <a:rPr lang="en-US" altLang="zh-TW" sz="2000" dirty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4</a:t>
            </a:r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組</a:t>
            </a:r>
            <a:endParaRPr lang="en-US" altLang="zh-TW" sz="2000" dirty="0" smtClean="0">
              <a:solidFill>
                <a:schemeClr val="bg1"/>
              </a:solidFill>
              <a:latin typeface="Helvetica" pitchFamily="34" charset="0"/>
              <a:ea typeface="微軟正黑體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小</a:t>
            </a:r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組成員：管研</a:t>
            </a:r>
            <a:r>
              <a:rPr lang="en-US" altLang="zh-TW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103 </a:t>
            </a:r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葉三吉 </a:t>
            </a:r>
            <a:r>
              <a:rPr lang="en-US" altLang="zh-TW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M10316221</a:t>
            </a:r>
          </a:p>
          <a:p>
            <a:pPr eaLnBrk="1" hangingPunct="1"/>
            <a:r>
              <a:rPr lang="en-US" altLang="zh-TW" sz="2000" dirty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                 </a:t>
            </a:r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資管</a:t>
            </a:r>
            <a:r>
              <a:rPr lang="en-US" altLang="zh-TW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103 </a:t>
            </a:r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金蘭剛 </a:t>
            </a:r>
            <a:r>
              <a:rPr lang="en-US" altLang="zh-TW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M10309901</a:t>
            </a:r>
          </a:p>
          <a:p>
            <a:pPr eaLnBrk="1" hangingPunct="1"/>
            <a:r>
              <a:rPr lang="en-US" altLang="zh-TW" sz="2000" dirty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                 </a:t>
            </a:r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資管</a:t>
            </a:r>
            <a:r>
              <a:rPr lang="en-US" altLang="zh-TW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103 </a:t>
            </a:r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柯清長 </a:t>
            </a:r>
            <a:r>
              <a:rPr lang="en-US" altLang="zh-TW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M10309903</a:t>
            </a:r>
          </a:p>
          <a:p>
            <a:pPr eaLnBrk="1" hangingPunct="1"/>
            <a:r>
              <a:rPr lang="en-US" altLang="zh-TW" sz="2000" dirty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                 </a:t>
            </a:r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管研</a:t>
            </a:r>
            <a:r>
              <a:rPr lang="en-US" altLang="zh-TW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102 </a:t>
            </a:r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呂俊賢 </a:t>
            </a:r>
            <a:r>
              <a:rPr lang="en-US" altLang="zh-TW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M10216118</a:t>
            </a:r>
          </a:p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                  管</a:t>
            </a:r>
            <a:r>
              <a:rPr lang="zh-TW" altLang="en-US" sz="2000" dirty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研</a:t>
            </a:r>
            <a:r>
              <a:rPr lang="en-US" altLang="zh-TW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102 </a:t>
            </a:r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沈正豪 </a:t>
            </a:r>
            <a:r>
              <a:rPr lang="en-US" altLang="zh-TW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M10216120</a:t>
            </a:r>
          </a:p>
          <a:p>
            <a:pPr eaLnBrk="1" hangingPunct="1"/>
            <a:r>
              <a:rPr lang="en-US" altLang="zh-TW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	      </a:t>
            </a:r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財</a:t>
            </a:r>
            <a:r>
              <a:rPr lang="zh-TW" altLang="en-US" sz="2000" dirty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金</a:t>
            </a:r>
            <a:r>
              <a:rPr lang="en-US" altLang="zh-TW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102 </a:t>
            </a:r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劉淑惠 </a:t>
            </a:r>
            <a:r>
              <a:rPr lang="en-US" altLang="zh-TW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M10218914</a:t>
            </a:r>
          </a:p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                  管</a:t>
            </a:r>
            <a:r>
              <a:rPr lang="zh-TW" altLang="en-US" sz="2000" dirty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研</a:t>
            </a:r>
            <a:r>
              <a:rPr lang="en-US" altLang="zh-TW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103 </a:t>
            </a:r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張</a:t>
            </a:r>
            <a:r>
              <a:rPr lang="zh-TW" altLang="en-US" sz="2000" dirty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涵</a:t>
            </a:r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威 </a:t>
            </a:r>
            <a:r>
              <a:rPr lang="en-US" altLang="zh-TW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M10316215</a:t>
            </a:r>
          </a:p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                  管</a:t>
            </a:r>
            <a:r>
              <a:rPr lang="zh-TW" altLang="en-US" sz="2000" dirty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研</a:t>
            </a:r>
            <a:r>
              <a:rPr lang="en-US" altLang="zh-TW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103 </a:t>
            </a:r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陳木成 </a:t>
            </a:r>
            <a:r>
              <a:rPr lang="en-US" altLang="zh-TW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M10316219</a:t>
            </a:r>
          </a:p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                  財</a:t>
            </a:r>
            <a:r>
              <a:rPr lang="zh-TW" altLang="en-US" sz="2000" dirty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金</a:t>
            </a:r>
            <a:r>
              <a:rPr lang="en-US" altLang="zh-TW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103 </a:t>
            </a:r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許</a:t>
            </a:r>
            <a:r>
              <a:rPr lang="zh-TW" altLang="en-US" sz="2000" dirty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湘</a:t>
            </a:r>
            <a:r>
              <a:rPr lang="zh-TW" altLang="en-US" sz="2000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嫻 </a:t>
            </a:r>
            <a:r>
              <a:rPr lang="en-US" altLang="zh-TW" sz="2000" dirty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M10318915</a:t>
            </a:r>
          </a:p>
        </p:txBody>
      </p:sp>
    </p:spTree>
    <p:extLst>
      <p:ext uri="{BB962C8B-B14F-4D97-AF65-F5344CB8AC3E}">
        <p14:creationId xmlns:p14="http://schemas.microsoft.com/office/powerpoint/2010/main" val="3024832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群組 1"/>
          <p:cNvGrpSpPr>
            <a:grpSpLocks/>
          </p:cNvGrpSpPr>
          <p:nvPr/>
        </p:nvGrpSpPr>
        <p:grpSpPr bwMode="auto">
          <a:xfrm>
            <a:off x="-36513" y="-196849"/>
            <a:ext cx="9288463" cy="7169179"/>
            <a:chOff x="-36513" y="-196850"/>
            <a:chExt cx="9288463" cy="7197725"/>
          </a:xfrm>
        </p:grpSpPr>
        <p:grpSp>
          <p:nvGrpSpPr>
            <p:cNvPr id="15363" name="群組 1"/>
            <p:cNvGrpSpPr>
              <a:grpSpLocks/>
            </p:cNvGrpSpPr>
            <p:nvPr/>
          </p:nvGrpSpPr>
          <p:grpSpPr bwMode="auto">
            <a:xfrm>
              <a:off x="-36513" y="-71438"/>
              <a:ext cx="9244013" cy="7072313"/>
              <a:chOff x="-36513" y="-71438"/>
              <a:chExt cx="9244013" cy="7072313"/>
            </a:xfrm>
          </p:grpSpPr>
          <p:grpSp>
            <p:nvGrpSpPr>
              <p:cNvPr id="15374" name="群組 21"/>
              <p:cNvGrpSpPr>
                <a:grpSpLocks/>
              </p:cNvGrpSpPr>
              <p:nvPr/>
            </p:nvGrpSpPr>
            <p:grpSpPr bwMode="auto">
              <a:xfrm>
                <a:off x="-36513" y="-71438"/>
                <a:ext cx="9244013" cy="7072313"/>
                <a:chOff x="-36513" y="-71438"/>
                <a:chExt cx="9244013" cy="7072313"/>
              </a:xfrm>
            </p:grpSpPr>
            <p:pic>
              <p:nvPicPr>
                <p:cNvPr id="15379" name="Picture 2" descr="contact-background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6513" y="-26988"/>
                  <a:ext cx="9217026" cy="6884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80" name="Rectangle 34"/>
                <p:cNvSpPr>
                  <a:spLocks noChangeArrowheads="1"/>
                </p:cNvSpPr>
                <p:nvPr/>
              </p:nvSpPr>
              <p:spPr bwMode="auto">
                <a:xfrm>
                  <a:off x="-36513" y="-71438"/>
                  <a:ext cx="9217026" cy="7058026"/>
                </a:xfrm>
                <a:prstGeom prst="rect">
                  <a:avLst/>
                </a:prstGeom>
                <a:solidFill>
                  <a:schemeClr val="bg1">
                    <a:alpha val="7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altLang="zh-TW" dirty="0">
                    <a:solidFill>
                      <a:prstClr val="black"/>
                    </a:solidFill>
                    <a:latin typeface="Helvetica" pitchFamily="34" charset="0"/>
                    <a:ea typeface="微軟正黑體" pitchFamily="34" charset="-120"/>
                  </a:endParaRPr>
                </a:p>
              </p:txBody>
            </p:sp>
            <p:sp>
              <p:nvSpPr>
                <p:cNvPr id="15381" name="Oval 2"/>
                <p:cNvSpPr>
                  <a:spLocks/>
                </p:cNvSpPr>
                <p:nvPr/>
              </p:nvSpPr>
              <p:spPr bwMode="auto">
                <a:xfrm>
                  <a:off x="5851525" y="319088"/>
                  <a:ext cx="1470025" cy="603250"/>
                </a:xfrm>
                <a:prstGeom prst="ellipse">
                  <a:avLst/>
                </a:prstGeom>
                <a:solidFill>
                  <a:srgbClr val="8CC5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 dirty="0">
                    <a:solidFill>
                      <a:prstClr val="black"/>
                    </a:solidFill>
                    <a:latin typeface="Helvetica" pitchFamily="34" charset="0"/>
                    <a:ea typeface="微軟正黑體" pitchFamily="34" charset="-120"/>
                  </a:endParaRPr>
                </a:p>
              </p:txBody>
            </p:sp>
            <p:sp>
              <p:nvSpPr>
                <p:cNvPr id="15382" name="Oval 3"/>
                <p:cNvSpPr>
                  <a:spLocks/>
                </p:cNvSpPr>
                <p:nvPr/>
              </p:nvSpPr>
              <p:spPr bwMode="auto">
                <a:xfrm>
                  <a:off x="2689225" y="569913"/>
                  <a:ext cx="1470025" cy="603250"/>
                </a:xfrm>
                <a:prstGeom prst="ellipse">
                  <a:avLst/>
                </a:prstGeom>
                <a:solidFill>
                  <a:srgbClr val="8CC5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 dirty="0">
                    <a:solidFill>
                      <a:prstClr val="black"/>
                    </a:solidFill>
                    <a:latin typeface="Helvetica" pitchFamily="34" charset="0"/>
                    <a:ea typeface="微軟正黑體" pitchFamily="34" charset="-120"/>
                  </a:endParaRPr>
                </a:p>
              </p:txBody>
            </p:sp>
            <p:sp>
              <p:nvSpPr>
                <p:cNvPr id="15383" name="Oval 4"/>
                <p:cNvSpPr>
                  <a:spLocks/>
                </p:cNvSpPr>
                <p:nvPr/>
              </p:nvSpPr>
              <p:spPr bwMode="auto">
                <a:xfrm>
                  <a:off x="3689350" y="260350"/>
                  <a:ext cx="2397125" cy="985838"/>
                </a:xfrm>
                <a:prstGeom prst="ellipse">
                  <a:avLst/>
                </a:prstGeom>
                <a:solidFill>
                  <a:srgbClr val="8CC5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 dirty="0">
                    <a:solidFill>
                      <a:prstClr val="black"/>
                    </a:solidFill>
                    <a:latin typeface="Helvetica" pitchFamily="34" charset="0"/>
                    <a:ea typeface="微軟正黑體" pitchFamily="34" charset="-120"/>
                  </a:endParaRPr>
                </a:p>
              </p:txBody>
            </p:sp>
            <p:sp>
              <p:nvSpPr>
                <p:cNvPr id="15384" name="Oval 5"/>
                <p:cNvSpPr>
                  <a:spLocks/>
                </p:cNvSpPr>
                <p:nvPr/>
              </p:nvSpPr>
              <p:spPr bwMode="auto">
                <a:xfrm>
                  <a:off x="6865938" y="452438"/>
                  <a:ext cx="1470025" cy="603250"/>
                </a:xfrm>
                <a:prstGeom prst="ellipse">
                  <a:avLst/>
                </a:prstGeom>
                <a:solidFill>
                  <a:srgbClr val="8CC5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 dirty="0">
                    <a:solidFill>
                      <a:prstClr val="black"/>
                    </a:solidFill>
                    <a:latin typeface="Helvetica" pitchFamily="34" charset="0"/>
                    <a:ea typeface="微軟正黑體" pitchFamily="34" charset="-120"/>
                  </a:endParaRPr>
                </a:p>
              </p:txBody>
            </p:sp>
            <p:sp>
              <p:nvSpPr>
                <p:cNvPr id="15385" name="Oval 6"/>
                <p:cNvSpPr>
                  <a:spLocks/>
                </p:cNvSpPr>
                <p:nvPr/>
              </p:nvSpPr>
              <p:spPr bwMode="auto">
                <a:xfrm>
                  <a:off x="7748588" y="201613"/>
                  <a:ext cx="1458912" cy="955675"/>
                </a:xfrm>
                <a:prstGeom prst="ellipse">
                  <a:avLst/>
                </a:prstGeom>
                <a:solidFill>
                  <a:srgbClr val="8CC5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 dirty="0">
                    <a:solidFill>
                      <a:prstClr val="black"/>
                    </a:solidFill>
                    <a:latin typeface="Helvetica" pitchFamily="34" charset="0"/>
                    <a:ea typeface="微軟正黑體" pitchFamily="34" charset="-120"/>
                  </a:endParaRPr>
                </a:p>
              </p:txBody>
            </p:sp>
            <p:grpSp>
              <p:nvGrpSpPr>
                <p:cNvPr id="15386" name="群組 24"/>
                <p:cNvGrpSpPr>
                  <a:grpSpLocks/>
                </p:cNvGrpSpPr>
                <p:nvPr/>
              </p:nvGrpSpPr>
              <p:grpSpPr bwMode="auto">
                <a:xfrm>
                  <a:off x="333375" y="5703888"/>
                  <a:ext cx="1895475" cy="1296987"/>
                  <a:chOff x="333375" y="6002884"/>
                  <a:chExt cx="2252663" cy="1540916"/>
                </a:xfrm>
              </p:grpSpPr>
              <p:sp>
                <p:nvSpPr>
                  <p:cNvPr id="15388" name="Oval 14"/>
                  <p:cNvSpPr>
                    <a:spLocks/>
                  </p:cNvSpPr>
                  <p:nvPr/>
                </p:nvSpPr>
                <p:spPr bwMode="auto">
                  <a:xfrm>
                    <a:off x="333375" y="6122011"/>
                    <a:ext cx="1084792" cy="1085152"/>
                  </a:xfrm>
                  <a:prstGeom prst="ellipse">
                    <a:avLst/>
                  </a:prstGeom>
                  <a:solidFill>
                    <a:srgbClr val="8CC53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zh-TW" altLang="en-US" dirty="0">
                      <a:solidFill>
                        <a:prstClr val="black"/>
                      </a:solidFill>
                      <a:latin typeface="Helvetica" pitchFamily="34" charset="0"/>
                      <a:ea typeface="微軟正黑體" pitchFamily="34" charset="-120"/>
                    </a:endParaRPr>
                  </a:p>
                </p:txBody>
              </p:sp>
              <p:sp>
                <p:nvSpPr>
                  <p:cNvPr id="15389" name="Oval 15"/>
                  <p:cNvSpPr>
                    <a:spLocks/>
                  </p:cNvSpPr>
                  <p:nvPr/>
                </p:nvSpPr>
                <p:spPr bwMode="auto">
                  <a:xfrm>
                    <a:off x="969698" y="6002884"/>
                    <a:ext cx="1084792" cy="1085152"/>
                  </a:xfrm>
                  <a:prstGeom prst="ellipse">
                    <a:avLst/>
                  </a:prstGeom>
                  <a:solidFill>
                    <a:srgbClr val="8CC53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zh-TW" altLang="en-US" dirty="0">
                      <a:solidFill>
                        <a:prstClr val="black"/>
                      </a:solidFill>
                      <a:latin typeface="Helvetica" pitchFamily="34" charset="0"/>
                      <a:ea typeface="微軟正黑體" pitchFamily="34" charset="-120"/>
                    </a:endParaRPr>
                  </a:p>
                </p:txBody>
              </p:sp>
              <p:sp>
                <p:nvSpPr>
                  <p:cNvPr id="15390" name="Oval 16"/>
                  <p:cNvSpPr>
                    <a:spLocks/>
                  </p:cNvSpPr>
                  <p:nvPr/>
                </p:nvSpPr>
                <p:spPr bwMode="auto">
                  <a:xfrm>
                    <a:off x="1501246" y="6458648"/>
                    <a:ext cx="1084792" cy="1085152"/>
                  </a:xfrm>
                  <a:prstGeom prst="ellipse">
                    <a:avLst/>
                  </a:prstGeom>
                  <a:solidFill>
                    <a:srgbClr val="8CC53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zh-TW" altLang="en-US" dirty="0">
                      <a:solidFill>
                        <a:prstClr val="black"/>
                      </a:solidFill>
                      <a:latin typeface="Helvetica" pitchFamily="34" charset="0"/>
                      <a:ea typeface="微軟正黑體" pitchFamily="34" charset="-120"/>
                    </a:endParaRPr>
                  </a:p>
                </p:txBody>
              </p:sp>
            </p:grpSp>
            <p:pic>
              <p:nvPicPr>
                <p:cNvPr id="15387" name="Picture 1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9025" y="4953000"/>
                  <a:ext cx="727075" cy="1277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5375" name="Group 44"/>
              <p:cNvGrpSpPr>
                <a:grpSpLocks/>
              </p:cNvGrpSpPr>
              <p:nvPr/>
            </p:nvGrpSpPr>
            <p:grpSpPr bwMode="auto">
              <a:xfrm>
                <a:off x="333464" y="1104077"/>
                <a:ext cx="8702696" cy="4504345"/>
                <a:chOff x="298" y="795"/>
                <a:chExt cx="5292" cy="2433"/>
              </a:xfrm>
            </p:grpSpPr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298" y="795"/>
                  <a:ext cx="5292" cy="2433"/>
                </a:xfrm>
                <a:custGeom>
                  <a:avLst/>
                  <a:gdLst>
                    <a:gd name="T0" fmla="*/ 0 w 4966"/>
                    <a:gd name="T1" fmla="*/ 2178 h 2178"/>
                    <a:gd name="T2" fmla="*/ 0 w 4966"/>
                    <a:gd name="T3" fmla="*/ 182 h 2178"/>
                    <a:gd name="T4" fmla="*/ 185 w 4966"/>
                    <a:gd name="T5" fmla="*/ 0 h 2178"/>
                    <a:gd name="T6" fmla="*/ 4005 w 4966"/>
                    <a:gd name="T7" fmla="*/ 0 h 2178"/>
                    <a:gd name="T8" fmla="*/ 5040 w 4966"/>
                    <a:gd name="T9" fmla="*/ 6 h 2178"/>
                    <a:gd name="T10" fmla="*/ 5040 w 4966"/>
                    <a:gd name="T11" fmla="*/ 2178 h 2178"/>
                    <a:gd name="T12" fmla="*/ 0 w 4966"/>
                    <a:gd name="T13" fmla="*/ 2178 h 21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966"/>
                    <a:gd name="T22" fmla="*/ 0 h 2178"/>
                    <a:gd name="T23" fmla="*/ 4966 w 4966"/>
                    <a:gd name="T24" fmla="*/ 2178 h 21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966" h="2178">
                      <a:moveTo>
                        <a:pt x="0" y="2178"/>
                      </a:moveTo>
                      <a:lnTo>
                        <a:pt x="0" y="182"/>
                      </a:lnTo>
                      <a:lnTo>
                        <a:pt x="182" y="0"/>
                      </a:lnTo>
                      <a:lnTo>
                        <a:pt x="3946" y="0"/>
                      </a:lnTo>
                      <a:lnTo>
                        <a:pt x="4966" y="6"/>
                      </a:lnTo>
                      <a:lnTo>
                        <a:pt x="4966" y="2178"/>
                      </a:lnTo>
                      <a:lnTo>
                        <a:pt x="0" y="2178"/>
                      </a:lnTo>
                      <a:close/>
                    </a:path>
                  </a:pathLst>
                </a:custGeom>
                <a:solidFill>
                  <a:schemeClr val="bg1">
                    <a:alpha val="75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zh-TW" altLang="en-US" dirty="0">
                    <a:solidFill>
                      <a:prstClr val="black"/>
                    </a:solidFill>
                    <a:latin typeface="Helvetica" pitchFamily="34" charset="0"/>
                    <a:ea typeface="微軟正黑體" pitchFamily="34" charset="-120"/>
                  </a:endParaRPr>
                </a:p>
              </p:txBody>
            </p:sp>
            <p:sp>
              <p:nvSpPr>
                <p:cNvPr id="15378" name="AutoShape 8"/>
                <p:cNvSpPr>
                  <a:spLocks noChangeArrowheads="1"/>
                </p:cNvSpPr>
                <p:nvPr/>
              </p:nvSpPr>
              <p:spPr bwMode="auto">
                <a:xfrm rot="-5400000">
                  <a:off x="380" y="1117"/>
                  <a:ext cx="182" cy="182"/>
                </a:xfrm>
                <a:prstGeom prst="rtTriangle">
                  <a:avLst/>
                </a:prstGeom>
                <a:solidFill>
                  <a:srgbClr val="FF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TW" altLang="en-US" dirty="0">
                    <a:solidFill>
                      <a:prstClr val="black"/>
                    </a:solidFill>
                    <a:latin typeface="Helvetica" pitchFamily="34" charset="0"/>
                    <a:ea typeface="微軟正黑體" pitchFamily="34" charset="-120"/>
                  </a:endParaRPr>
                </a:p>
              </p:txBody>
            </p:sp>
          </p:grpSp>
          <p:sp>
            <p:nvSpPr>
              <p:cNvPr id="15376" name="文字方塊 30"/>
              <p:cNvSpPr txBox="1">
                <a:spLocks noChangeArrowheads="1"/>
              </p:cNvSpPr>
              <p:nvPr/>
            </p:nvSpPr>
            <p:spPr bwMode="auto">
              <a:xfrm>
                <a:off x="683568" y="1289517"/>
                <a:ext cx="7345362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AG Rounded Std Light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AG Rounded Std Light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AG Rounded Std Light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AG Rounded Std Light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AG Rounded Std Light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AG Rounded Std Light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AG Rounded Std Light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AG Rounded Std Light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AG Rounded Std Light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4000" b="1" dirty="0" smtClean="0">
                    <a:solidFill>
                      <a:prstClr val="black"/>
                    </a:solidFill>
                    <a:latin typeface="Helvetica" pitchFamily="34" charset="0"/>
                    <a:ea typeface="微軟正黑體" pitchFamily="34" charset="-120"/>
                    <a:sym typeface="Lucida Grande"/>
                  </a:rPr>
                  <a:t> </a:t>
                </a:r>
                <a:r>
                  <a:rPr lang="en-US" altLang="zh-TW" sz="2800" b="1" dirty="0" smtClean="0">
                    <a:solidFill>
                      <a:prstClr val="black"/>
                    </a:solidFill>
                    <a:latin typeface="Helvetica" pitchFamily="34" charset="0"/>
                    <a:ea typeface="微軟正黑體" pitchFamily="34" charset="-120"/>
                    <a:sym typeface="Lucida Grande"/>
                  </a:rPr>
                  <a:t>CSF Item List:</a:t>
                </a:r>
                <a:endParaRPr lang="zh-TW" altLang="en-US" sz="2800" dirty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endParaRPr>
              </a:p>
            </p:txBody>
          </p:sp>
        </p:grpSp>
        <p:sp>
          <p:nvSpPr>
            <p:cNvPr id="15364" name="Rectangle 9"/>
            <p:cNvSpPr>
              <a:spLocks/>
            </p:cNvSpPr>
            <p:nvPr/>
          </p:nvSpPr>
          <p:spPr bwMode="auto">
            <a:xfrm>
              <a:off x="1763713" y="-100013"/>
              <a:ext cx="7488237" cy="779463"/>
            </a:xfrm>
            <a:prstGeom prst="rect">
              <a:avLst/>
            </a:prstGeom>
            <a:solidFill>
              <a:srgbClr val="8CC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TW" altLang="en-US" dirty="0">
                <a:solidFill>
                  <a:prstClr val="black"/>
                </a:solidFill>
                <a:latin typeface="Helvetica" pitchFamily="34" charset="0"/>
                <a:ea typeface="微軟正黑體" pitchFamily="34" charset="-120"/>
              </a:endParaRPr>
            </a:p>
          </p:txBody>
        </p:sp>
        <p:sp>
          <p:nvSpPr>
            <p:cNvPr id="15365" name="Oval 10"/>
            <p:cNvSpPr>
              <a:spLocks/>
            </p:cNvSpPr>
            <p:nvPr/>
          </p:nvSpPr>
          <p:spPr bwMode="auto">
            <a:xfrm>
              <a:off x="1763713" y="61913"/>
              <a:ext cx="1484312" cy="927100"/>
            </a:xfrm>
            <a:prstGeom prst="ellipse">
              <a:avLst/>
            </a:prstGeom>
            <a:solidFill>
              <a:srgbClr val="8CC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TW" altLang="en-US" dirty="0">
                <a:solidFill>
                  <a:prstClr val="black"/>
                </a:solidFill>
                <a:latin typeface="Helvetica" pitchFamily="34" charset="0"/>
                <a:ea typeface="微軟正黑體" pitchFamily="34" charset="-120"/>
              </a:endParaRPr>
            </a:p>
          </p:txBody>
        </p:sp>
        <p:sp>
          <p:nvSpPr>
            <p:cNvPr id="15366" name="Oval 11"/>
            <p:cNvSpPr>
              <a:spLocks/>
            </p:cNvSpPr>
            <p:nvPr/>
          </p:nvSpPr>
          <p:spPr bwMode="auto">
            <a:xfrm>
              <a:off x="615950" y="-196850"/>
              <a:ext cx="1724025" cy="1076325"/>
            </a:xfrm>
            <a:prstGeom prst="ellipse">
              <a:avLst/>
            </a:prstGeom>
            <a:solidFill>
              <a:srgbClr val="8CC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TW" altLang="en-US" dirty="0">
                <a:solidFill>
                  <a:prstClr val="black"/>
                </a:solidFill>
                <a:latin typeface="Helvetica" pitchFamily="34" charset="0"/>
                <a:ea typeface="微軟正黑體" pitchFamily="34" charset="-120"/>
              </a:endParaRPr>
            </a:p>
          </p:txBody>
        </p:sp>
        <p:sp>
          <p:nvSpPr>
            <p:cNvPr id="38" name="Freeform 4"/>
            <p:cNvSpPr>
              <a:spLocks/>
            </p:cNvSpPr>
            <p:nvPr/>
          </p:nvSpPr>
          <p:spPr bwMode="auto">
            <a:xfrm>
              <a:off x="395288" y="188913"/>
              <a:ext cx="8424862" cy="68262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227" y="0"/>
                </a:cxn>
                <a:cxn ang="0">
                  <a:pos x="5307" y="0"/>
                </a:cxn>
                <a:cxn ang="0">
                  <a:pos x="5307" y="182"/>
                </a:cxn>
                <a:cxn ang="0">
                  <a:pos x="5126" y="363"/>
                </a:cxn>
                <a:cxn ang="0">
                  <a:pos x="0" y="363"/>
                </a:cxn>
                <a:cxn ang="0">
                  <a:pos x="0" y="182"/>
                </a:cxn>
              </a:cxnLst>
              <a:rect l="0" t="0" r="r" b="b"/>
              <a:pathLst>
                <a:path w="5307" h="363">
                  <a:moveTo>
                    <a:pt x="0" y="182"/>
                  </a:moveTo>
                  <a:lnTo>
                    <a:pt x="227" y="0"/>
                  </a:lnTo>
                  <a:lnTo>
                    <a:pt x="5307" y="0"/>
                  </a:lnTo>
                  <a:lnTo>
                    <a:pt x="5307" y="182"/>
                  </a:lnTo>
                  <a:lnTo>
                    <a:pt x="5126" y="363"/>
                  </a:lnTo>
                  <a:lnTo>
                    <a:pt x="0" y="363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altLang="zh-TW" dirty="0">
                <a:solidFill>
                  <a:prstClr val="black"/>
                </a:solidFill>
                <a:latin typeface="Helvetica" pitchFamily="34" charset="0"/>
                <a:ea typeface="微軟正黑體" pitchFamily="34" charset="-120"/>
              </a:endParaRPr>
            </a:p>
          </p:txBody>
        </p:sp>
        <p:sp>
          <p:nvSpPr>
            <p:cNvPr id="15369" name="Rectangle 5"/>
            <p:cNvSpPr>
              <a:spLocks/>
            </p:cNvSpPr>
            <p:nvPr/>
          </p:nvSpPr>
          <p:spPr bwMode="auto">
            <a:xfrm>
              <a:off x="712762" y="266151"/>
              <a:ext cx="7675662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2700" bIns="0" anchor="ctr"/>
            <a:lstStyle/>
            <a:p>
              <a:r>
                <a:rPr lang="zh-TW" altLang="en-US" sz="34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關鍵成功要素 </a:t>
              </a:r>
              <a:r>
                <a:rPr lang="en-US" altLang="zh-TW" sz="36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CSF</a:t>
              </a:r>
              <a:r>
                <a:rPr lang="en-US" altLang="zh-TW" sz="22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(critical success factor)</a:t>
              </a:r>
              <a:r>
                <a:rPr lang="zh-TW" altLang="en-US" sz="22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zh-TW" altLang="en-US" sz="34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分析</a:t>
              </a:r>
              <a:r>
                <a:rPr lang="en-US" altLang="zh-TW" sz="34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:</a:t>
              </a:r>
              <a:r>
                <a:rPr lang="zh-TW" altLang="en-US" sz="34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en-US" altLang="zh-TW" sz="34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371" name="矩形 34"/>
            <p:cNvSpPr>
              <a:spLocks noChangeArrowheads="1"/>
            </p:cNvSpPr>
            <p:nvPr/>
          </p:nvSpPr>
          <p:spPr bwMode="auto">
            <a:xfrm>
              <a:off x="6317853" y="6299621"/>
              <a:ext cx="25661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1600" dirty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Play Anytime </a:t>
              </a:r>
              <a:r>
                <a:rPr lang="en-US" altLang="zh-TW" sz="1600" dirty="0" smtClean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&amp;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 </a:t>
              </a:r>
              <a:r>
                <a:rPr lang="en-US" altLang="zh-TW" sz="1600" dirty="0" smtClean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Anywhere</a:t>
              </a:r>
              <a:endParaRPr lang="zh-TW" altLang="en-US" sz="1600" dirty="0">
                <a:solidFill>
                  <a:prstClr val="black"/>
                </a:solidFill>
                <a:latin typeface="Helvetica" pitchFamily="34" charset="0"/>
                <a:ea typeface="微軟正黑體" pitchFamily="34" charset="-120"/>
              </a:endParaRPr>
            </a:p>
          </p:txBody>
        </p:sp>
        <p:pic>
          <p:nvPicPr>
            <p:cNvPr id="44" name="Picture 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711" y="5178510"/>
              <a:ext cx="2908449" cy="165735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5373" name="矩形 2"/>
            <p:cNvSpPr>
              <a:spLocks noChangeArrowheads="1"/>
            </p:cNvSpPr>
            <p:nvPr/>
          </p:nvSpPr>
          <p:spPr bwMode="auto">
            <a:xfrm>
              <a:off x="468314" y="2126911"/>
              <a:ext cx="8567846" cy="240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42900" indent="-342900" eaLnBrk="0" hangingPunct="0">
                <a:lnSpc>
                  <a:spcPct val="150000"/>
                </a:lnSpc>
                <a:spcBef>
                  <a:spcPct val="20000"/>
                </a:spcBef>
                <a:buFont typeface="+mj-lt"/>
                <a:buAutoNum type="arabicPeriod"/>
              </a:pPr>
              <a:r>
                <a:rPr lang="zh-TW" altLang="en-US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深耕</a:t>
              </a:r>
              <a:r>
                <a:rPr lang="zh-TW" altLang="en-US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「天生愛玩」的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企業文化</a:t>
              </a:r>
              <a:r>
                <a:rPr lang="zh-TW" altLang="en-US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，</a:t>
              </a:r>
              <a:r>
                <a:rPr lang="en-US" altLang="zh-TW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360</a:t>
              </a:r>
              <a:r>
                <a:rPr lang="en-US" altLang="zh-TW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°</a:t>
              </a:r>
              <a:r>
                <a:rPr lang="zh-TW" altLang="en-US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傳播遊戲橘子品牌精神、強化品牌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深度。</a:t>
              </a:r>
              <a:endParaRPr lang="en-US" altLang="zh-TW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2900" indent="-342900" eaLnBrk="0" hangingPunct="0">
                <a:lnSpc>
                  <a:spcPct val="150000"/>
                </a:lnSpc>
                <a:spcBef>
                  <a:spcPct val="20000"/>
                </a:spcBef>
                <a:buFont typeface="+mj-lt"/>
                <a:buAutoNum type="arabicPeriod"/>
              </a:pPr>
              <a:r>
                <a:rPr lang="zh-TW" altLang="en-US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掌握優質的會員及友善的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創新運營內容服務。</a:t>
              </a:r>
              <a:endParaRPr lang="en-US" altLang="zh-TW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2900" indent="-342900" eaLnBrk="0" hangingPunct="0">
                <a:lnSpc>
                  <a:spcPct val="150000"/>
                </a:lnSpc>
                <a:spcBef>
                  <a:spcPct val="20000"/>
                </a:spcBef>
                <a:buFont typeface="+mj-lt"/>
                <a:buAutoNum type="arabicPeriod"/>
              </a:pPr>
              <a:r>
                <a:rPr lang="zh-TW" altLang="en-US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快速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且方便金</a:t>
              </a:r>
              <a:r>
                <a:rPr lang="zh-TW" altLang="en-US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流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支付機制</a:t>
              </a:r>
              <a:r>
                <a:rPr lang="zh-TW" altLang="en-US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，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提升營運現金流</a:t>
              </a:r>
              <a:r>
                <a:rPr lang="zh-TW" altLang="en-US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2900" indent="-342900" eaLnBrk="0" hangingPunct="0">
                <a:lnSpc>
                  <a:spcPct val="150000"/>
                </a:lnSpc>
                <a:spcBef>
                  <a:spcPct val="20000"/>
                </a:spcBef>
                <a:buFont typeface="+mj-lt"/>
                <a:buAutoNum type="arabicPeriod"/>
              </a:pPr>
              <a:r>
                <a:rPr lang="zh-TW" altLang="en-US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整合客服社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群</a:t>
              </a:r>
              <a:r>
                <a:rPr lang="zh-TW" altLang="en-US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，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年輕及成年朋友們多數喜好分析與交流</a:t>
              </a:r>
              <a:r>
                <a:rPr lang="zh-TW" altLang="en-US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en-US" altLang="zh-TW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2900" indent="-342900" eaLnBrk="0" hangingPunct="0">
                <a:lnSpc>
                  <a:spcPct val="150000"/>
                </a:lnSpc>
                <a:spcBef>
                  <a:spcPct val="20000"/>
                </a:spcBef>
                <a:buFont typeface="+mj-lt"/>
                <a:buAutoNum type="arabicPeriod"/>
              </a:pPr>
              <a:r>
                <a:rPr lang="zh-TW" altLang="en-US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創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新應用介面與載體</a:t>
              </a:r>
              <a:r>
                <a:rPr lang="en-US" altLang="zh-TW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Device </a:t>
              </a:r>
              <a:r>
                <a:rPr lang="zh-TW" altLang="en-US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發展趨勢</a:t>
              </a:r>
              <a:r>
                <a:rPr lang="zh-TW" altLang="en-US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en-US" altLang="zh-TW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090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3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6572333"/>
              </p:ext>
            </p:extLst>
          </p:nvPr>
        </p:nvGraphicFramePr>
        <p:xfrm>
          <a:off x="203825" y="1268760"/>
          <a:ext cx="8760662" cy="427672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631871"/>
                <a:gridCol w="1263717"/>
                <a:gridCol w="1616603"/>
                <a:gridCol w="1656184"/>
                <a:gridCol w="1296144"/>
                <a:gridCol w="1296143"/>
              </a:tblGrid>
              <a:tr h="7334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慣性（方向） 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質量（能力）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動能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Missions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CSF ( KPI)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Core Competence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軟正黑體" pitchFamily="34" charset="-120"/>
                        </a:rPr>
                        <a:t>(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軟正黑體" pitchFamily="34" charset="-120"/>
                        </a:rPr>
                        <a:t>核心競爭力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軟正黑體" pitchFamily="34" charset="-120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Commercial Value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軟正黑體" pitchFamily="34" charset="-120"/>
                        </a:rPr>
                        <a:t>(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軟正黑體" pitchFamily="34" charset="-120"/>
                        </a:rPr>
                        <a:t>市場價值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軟正黑體" pitchFamily="34" charset="-120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Barrier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軟正黑體" pitchFamily="34" charset="-120"/>
                        </a:rPr>
                        <a:t>(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軟正黑體" pitchFamily="34" charset="-120"/>
                        </a:rPr>
                        <a:t>障礙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軟正黑體" pitchFamily="34" charset="-120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Business Model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9052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打造全方位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的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數位娛樂生活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內容數</a:t>
                      </a: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流量</a:t>
                      </a: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高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低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※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 會員忠誠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※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 延伸應用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※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 整合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O2O</a:t>
                      </a:r>
                    </a:p>
                  </a:txBody>
                  <a:tcPr anchor="ctr" horzOverflow="overflow"/>
                </a:tc>
              </a:tr>
              <a:tr h="8905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O2O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應用</a:t>
                      </a: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會員</a:t>
                      </a: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高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高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905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資源整合</a:t>
                      </a: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利益互換</a:t>
                      </a: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高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低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reeform 14"/>
          <p:cNvSpPr>
            <a:spLocks/>
          </p:cNvSpPr>
          <p:nvPr/>
        </p:nvSpPr>
        <p:spPr bwMode="auto">
          <a:xfrm>
            <a:off x="203826" y="188640"/>
            <a:ext cx="8544638" cy="576262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227" y="0"/>
              </a:cxn>
              <a:cxn ang="0">
                <a:pos x="5307" y="0"/>
              </a:cxn>
              <a:cxn ang="0">
                <a:pos x="5307" y="182"/>
              </a:cxn>
              <a:cxn ang="0">
                <a:pos x="5126" y="363"/>
              </a:cxn>
              <a:cxn ang="0">
                <a:pos x="0" y="363"/>
              </a:cxn>
              <a:cxn ang="0">
                <a:pos x="0" y="182"/>
              </a:cxn>
            </a:cxnLst>
            <a:rect l="0" t="0" r="r" b="b"/>
            <a:pathLst>
              <a:path w="5307" h="363">
                <a:moveTo>
                  <a:pt x="0" y="182"/>
                </a:moveTo>
                <a:lnTo>
                  <a:pt x="227" y="0"/>
                </a:lnTo>
                <a:lnTo>
                  <a:pt x="5307" y="0"/>
                </a:lnTo>
                <a:lnTo>
                  <a:pt x="5307" y="182"/>
                </a:lnTo>
                <a:lnTo>
                  <a:pt x="5126" y="363"/>
                </a:lnTo>
                <a:lnTo>
                  <a:pt x="0" y="363"/>
                </a:lnTo>
                <a:lnTo>
                  <a:pt x="0" y="18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CSF</a:t>
            </a:r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 成功要素</a:t>
            </a:r>
            <a:r>
              <a:rPr lang="zh-TW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量化</a:t>
            </a:r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分析</a:t>
            </a:r>
            <a:r>
              <a:rPr lang="en-US" altLang="zh-TW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:</a:t>
            </a:r>
            <a:endParaRPr kumimoji="1" lang="zh-TW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>
            <a:spLocks/>
          </p:cNvSpPr>
          <p:nvPr/>
        </p:nvSpPr>
        <p:spPr bwMode="auto">
          <a:xfrm>
            <a:off x="203826" y="188640"/>
            <a:ext cx="7201048" cy="576262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227" y="0"/>
              </a:cxn>
              <a:cxn ang="0">
                <a:pos x="5307" y="0"/>
              </a:cxn>
              <a:cxn ang="0">
                <a:pos x="5307" y="182"/>
              </a:cxn>
              <a:cxn ang="0">
                <a:pos x="5126" y="363"/>
              </a:cxn>
              <a:cxn ang="0">
                <a:pos x="0" y="363"/>
              </a:cxn>
              <a:cxn ang="0">
                <a:pos x="0" y="182"/>
              </a:cxn>
            </a:cxnLst>
            <a:rect l="0" t="0" r="r" b="b"/>
            <a:pathLst>
              <a:path w="5307" h="363">
                <a:moveTo>
                  <a:pt x="0" y="182"/>
                </a:moveTo>
                <a:lnTo>
                  <a:pt x="227" y="0"/>
                </a:lnTo>
                <a:lnTo>
                  <a:pt x="5307" y="0"/>
                </a:lnTo>
                <a:lnTo>
                  <a:pt x="5307" y="182"/>
                </a:lnTo>
                <a:lnTo>
                  <a:pt x="5126" y="363"/>
                </a:lnTo>
                <a:lnTo>
                  <a:pt x="0" y="363"/>
                </a:lnTo>
                <a:lnTo>
                  <a:pt x="0" y="18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r>
              <a:rPr lang="en-US" altLang="zh-TW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Existing (</a:t>
            </a:r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短期</a:t>
            </a:r>
            <a:r>
              <a:rPr lang="en-US" altLang="zh-TW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) IS/IT</a:t>
            </a:r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 策略發展</a:t>
            </a:r>
            <a:endParaRPr lang="zh-TW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1196752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遊戲</a:t>
            </a:r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橘子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系統安全及公平性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能夠</a:t>
            </a:r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更加嚴謹，不要只注重研發而已，能夠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給玩家</a:t>
            </a:r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ㄧ個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良好的使用環境。</a:t>
            </a:r>
            <a:endParaRPr lang="en-US" altLang="zh-TW" sz="24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4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遊戲生命週期</a:t>
            </a:r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不長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，對經營的衝擊大。應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發展跨平台及非單一屬性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的內容。</a:t>
            </a:r>
            <a:endParaRPr lang="en-US" altLang="zh-TW" sz="24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4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提升會員服務便利性及即時性。</a:t>
            </a:r>
            <a:endParaRPr lang="zh-TW" altLang="en-US" sz="24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35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536" y="2591800"/>
            <a:ext cx="7992888" cy="76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226" tIns="43616" rIns="87226" bIns="43616">
            <a:spAutoFit/>
          </a:bodyPr>
          <a:lstStyle>
            <a:lvl1pPr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9pPr>
          </a:lstStyle>
          <a:p>
            <a:pPr eaLnBrk="1" hangingPunct="1">
              <a:defRPr/>
            </a:pPr>
            <a:r>
              <a:rPr lang="en-US" altLang="zh-TW" sz="44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華康粗黑體"/>
              </a:rPr>
              <a:t>SWOT/</a:t>
            </a:r>
            <a:r>
              <a:rPr lang="zh-TW" altLang="en-US" sz="44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華康粗黑體"/>
              </a:rPr>
              <a:t>五力分析</a:t>
            </a:r>
            <a:r>
              <a:rPr lang="en-US" altLang="zh-TW" sz="44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華康粗黑體"/>
              </a:rPr>
              <a:t>/Value Chain</a:t>
            </a:r>
            <a:endParaRPr lang="en-US" altLang="zh-TW" sz="4400" b="1" dirty="0">
              <a:solidFill>
                <a:schemeClr val="accent6">
                  <a:lumMod val="50000"/>
                </a:schemeClr>
              </a:solidFill>
              <a:latin typeface="Helvetica" pitchFamily="34" charset="0"/>
              <a:ea typeface="華康粗黑體"/>
              <a:cs typeface="華康粗黑體"/>
            </a:endParaRPr>
          </a:p>
        </p:txBody>
      </p:sp>
    </p:spTree>
    <p:extLst>
      <p:ext uri="{BB962C8B-B14F-4D97-AF65-F5344CB8AC3E}">
        <p14:creationId xmlns:p14="http://schemas.microsoft.com/office/powerpoint/2010/main" val="22086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41866"/>
              </p:ext>
            </p:extLst>
          </p:nvPr>
        </p:nvGraphicFramePr>
        <p:xfrm>
          <a:off x="367675" y="1776460"/>
          <a:ext cx="8236773" cy="48929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86497"/>
                <a:gridCol w="2650092"/>
                <a:gridCol w="2650092"/>
                <a:gridCol w="2650092"/>
              </a:tblGrid>
              <a:tr h="326801"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內在環境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kumimoji="1" lang="en-US" altLang="zh-TW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外在環境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軟正黑體" pitchFamily="34" charset="-120"/>
                        </a:rPr>
                        <a:t>優勢 </a:t>
                      </a:r>
                      <a:r>
                        <a:rPr kumimoji="1" lang="en-US" altLang="zh-TW" sz="1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軟正黑體" pitchFamily="34" charset="-120"/>
                        </a:rPr>
                        <a:t>S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微軟正黑體" pitchFamily="34" charset="-120"/>
                      </a:endParaRPr>
                    </a:p>
                  </a:txBody>
                  <a:tcPr marT="45724" marB="45724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軟正黑體" pitchFamily="34" charset="-120"/>
                        </a:rPr>
                        <a:t>劣勢</a:t>
                      </a:r>
                      <a:r>
                        <a:rPr kumimoji="1" lang="en-US" altLang="zh-TW" sz="1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軟正黑體" pitchFamily="34" charset="-120"/>
                        </a:rPr>
                        <a:t>W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微軟正黑體" pitchFamily="34" charset="-120"/>
                      </a:endParaRPr>
                    </a:p>
                  </a:txBody>
                  <a:tcPr marT="45724" marB="45724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6207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數位產業經驗豐富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(20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產業夥伴綿密，交叉持股增戰力。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上下游布局完整，具備一條龍服務 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內容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會員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金流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客服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機房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通路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en-US" altLang="zh-TW" sz="1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PC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端線上遊戲營收持續萎縮。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APP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、電商、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O2O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人才含量待提升。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自製研發能量不足。</a:t>
                      </a:r>
                    </a:p>
                  </a:txBody>
                  <a:tcPr marT="45724" marB="45724" horzOverflow="overflow"/>
                </a:tc>
              </a:tr>
              <a:tr h="1614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軟正黑體" pitchFamily="34" charset="-120"/>
                        </a:rPr>
                        <a:t>機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軟正黑體" pitchFamily="34" charset="-120"/>
                        </a:rPr>
                        <a:t>會</a:t>
                      </a:r>
                      <a:r>
                        <a:rPr kumimoji="1" lang="en-US" altLang="zh-TW" sz="1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軟正黑體" pitchFamily="34" charset="-120"/>
                        </a:rPr>
                        <a:t>O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微軟正黑體" pitchFamily="34" charset="-120"/>
                      </a:endParaRPr>
                    </a:p>
                  </a:txBody>
                  <a:tcPr marT="45724" marB="45724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行動內容全球化門檻降低，跨境發展日漸成熟。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兩岸推動自由貿易區與關稅減免。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透過多螢幕內容趨勢加速，手機效能增強及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4G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頻寬倍增。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微軟正黑體" pitchFamily="34" charset="-120"/>
                        </a:rPr>
                        <a:t>SO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發揮集團整合綜效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建立深度策略聯盟夥伴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跨區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跨業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資源整合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微軟正黑體" pitchFamily="34" charset="-120"/>
                        </a:rPr>
                        <a:t>OW 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既有資源下發展新事業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加速培養及引進專業人才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89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軟正黑體" pitchFamily="34" charset="-120"/>
                        </a:rPr>
                        <a:t>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軟正黑體" pitchFamily="34" charset="-120"/>
                        </a:rPr>
                        <a:t>脅</a:t>
                      </a:r>
                      <a:r>
                        <a:rPr kumimoji="1" lang="en-US" altLang="zh-TW" sz="1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微軟正黑體" pitchFamily="34" charset="-120"/>
                        </a:rPr>
                        <a:t>T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微軟正黑體" pitchFamily="34" charset="-120"/>
                      </a:endParaRPr>
                    </a:p>
                  </a:txBody>
                  <a:tcPr marT="45724" marB="45724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大陸遊戲的大舉入侵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遊戲生命週期急縮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 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風險高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受制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Google Play 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與 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Apple Store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平台政策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微軟正黑體" pitchFamily="34" charset="-120"/>
                        </a:rPr>
                        <a:t>ST 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發揮會員平台價值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打造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O2O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生活應用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擴大社群經營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TW 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調整集團資源配置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資源交換，價值延伸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4" marB="45724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0" name="直線接點 9"/>
          <p:cNvCxnSpPr/>
          <p:nvPr/>
        </p:nvCxnSpPr>
        <p:spPr>
          <a:xfrm>
            <a:off x="395536" y="1844824"/>
            <a:ext cx="2808312" cy="1800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4"/>
          <p:cNvSpPr>
            <a:spLocks/>
          </p:cNvSpPr>
          <p:nvPr/>
        </p:nvSpPr>
        <p:spPr bwMode="auto">
          <a:xfrm>
            <a:off x="314436" y="188640"/>
            <a:ext cx="8352928" cy="1440160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227" y="0"/>
              </a:cxn>
              <a:cxn ang="0">
                <a:pos x="5307" y="0"/>
              </a:cxn>
              <a:cxn ang="0">
                <a:pos x="5307" y="182"/>
              </a:cxn>
              <a:cxn ang="0">
                <a:pos x="5126" y="363"/>
              </a:cxn>
              <a:cxn ang="0">
                <a:pos x="0" y="363"/>
              </a:cxn>
              <a:cxn ang="0">
                <a:pos x="0" y="182"/>
              </a:cxn>
            </a:cxnLst>
            <a:rect l="0" t="0" r="r" b="b"/>
            <a:pathLst>
              <a:path w="5307" h="363">
                <a:moveTo>
                  <a:pt x="0" y="182"/>
                </a:moveTo>
                <a:lnTo>
                  <a:pt x="227" y="0"/>
                </a:lnTo>
                <a:lnTo>
                  <a:pt x="5307" y="0"/>
                </a:lnTo>
                <a:lnTo>
                  <a:pt x="5307" y="182"/>
                </a:lnTo>
                <a:lnTo>
                  <a:pt x="5126" y="363"/>
                </a:lnTo>
                <a:lnTo>
                  <a:pt x="0" y="363"/>
                </a:lnTo>
                <a:lnTo>
                  <a:pt x="0" y="18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pPr algn="ctr"/>
            <a:r>
              <a:rPr kumimoji="1" lang="en-US" altLang="zh-TW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SWOT</a:t>
            </a:r>
            <a:r>
              <a:rPr kumimoji="1"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交叉分析</a:t>
            </a:r>
            <a:endParaRPr kumimoji="1" lang="en-US" altLang="zh-TW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建立於分析內外部價值鏈的關係與影響</a:t>
            </a:r>
            <a:endParaRPr lang="en-US" altLang="zh-TW" sz="2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kumimoji="1"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現有產業的核心發展</a:t>
            </a:r>
            <a:endParaRPr kumimoji="1" lang="zh-TW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群組 31"/>
          <p:cNvGrpSpPr>
            <a:grpSpLocks/>
          </p:cNvGrpSpPr>
          <p:nvPr/>
        </p:nvGrpSpPr>
        <p:grpSpPr bwMode="auto">
          <a:xfrm>
            <a:off x="214313" y="1143000"/>
            <a:ext cx="8667750" cy="5591175"/>
            <a:chOff x="214282" y="1142984"/>
            <a:chExt cx="8667541" cy="5591906"/>
          </a:xfrm>
        </p:grpSpPr>
        <p:cxnSp>
          <p:nvCxnSpPr>
            <p:cNvPr id="6" name="直線接點 5"/>
            <p:cNvCxnSpPr/>
            <p:nvPr/>
          </p:nvCxnSpPr>
          <p:spPr>
            <a:xfrm>
              <a:off x="428589" y="4215199"/>
              <a:ext cx="8286550" cy="15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 rot="5400000">
              <a:off x="1963261" y="4107235"/>
              <a:ext cx="5215619" cy="15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62" name="文字方塊 9"/>
            <p:cNvSpPr txBox="1">
              <a:spLocks noChangeArrowheads="1"/>
            </p:cNvSpPr>
            <p:nvPr/>
          </p:nvSpPr>
          <p:spPr bwMode="auto">
            <a:xfrm>
              <a:off x="4214810" y="1142984"/>
              <a:ext cx="595047" cy="338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aseline="-2500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規模</a:t>
              </a:r>
            </a:p>
          </p:txBody>
        </p:sp>
        <p:sp>
          <p:nvSpPr>
            <p:cNvPr id="22563" name="文字方塊 11"/>
            <p:cNvSpPr txBox="1">
              <a:spLocks noChangeArrowheads="1"/>
            </p:cNvSpPr>
            <p:nvPr/>
          </p:nvSpPr>
          <p:spPr bwMode="auto">
            <a:xfrm>
              <a:off x="4070775" y="6396335"/>
              <a:ext cx="595047" cy="338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aseline="-2500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利基</a:t>
              </a:r>
            </a:p>
          </p:txBody>
        </p:sp>
        <p:sp>
          <p:nvSpPr>
            <p:cNvPr id="22564" name="文字方塊 13"/>
            <p:cNvSpPr txBox="1">
              <a:spLocks noChangeArrowheads="1"/>
            </p:cNvSpPr>
            <p:nvPr/>
          </p:nvSpPr>
          <p:spPr bwMode="auto">
            <a:xfrm>
              <a:off x="8286776" y="3786190"/>
              <a:ext cx="595047" cy="338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aseline="-2500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綜合</a:t>
              </a:r>
            </a:p>
          </p:txBody>
        </p:sp>
        <p:sp>
          <p:nvSpPr>
            <p:cNvPr id="22565" name="文字方塊 14"/>
            <p:cNvSpPr txBox="1">
              <a:spLocks noChangeArrowheads="1"/>
            </p:cNvSpPr>
            <p:nvPr/>
          </p:nvSpPr>
          <p:spPr bwMode="auto">
            <a:xfrm>
              <a:off x="214282" y="3786190"/>
              <a:ext cx="595047" cy="338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aseline="-2500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單一</a:t>
              </a:r>
            </a:p>
          </p:txBody>
        </p:sp>
      </p:grpSp>
      <p:sp>
        <p:nvSpPr>
          <p:cNvPr id="22557" name="Text Box 38"/>
          <p:cNvSpPr txBox="1">
            <a:spLocks noChangeArrowheads="1"/>
          </p:cNvSpPr>
          <p:nvPr/>
        </p:nvSpPr>
        <p:spPr bwMode="auto">
          <a:xfrm>
            <a:off x="2286000" y="609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>
              <a:latin typeface="Times New Roman" panose="02020603050405020304" pitchFamily="18" charset="0"/>
            </a:endParaRPr>
          </a:p>
        </p:txBody>
      </p:sp>
      <p:pic>
        <p:nvPicPr>
          <p:cNvPr id="11" name="Picture 30" descr="\\Tp-fs-02\專案資料匣\P_brand center\@LOGO區\集團化整合後的品牌Logo\Corporate Logo\1-GAMES\遊戲橘子 gamania\遊戲橘子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78" y="1435839"/>
            <a:ext cx="1171513" cy="99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流程圖: 替代處理程序 1"/>
          <p:cNvSpPr/>
          <p:nvPr/>
        </p:nvSpPr>
        <p:spPr>
          <a:xfrm>
            <a:off x="4835233" y="1383455"/>
            <a:ext cx="948557" cy="7596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智冠</a:t>
            </a:r>
            <a:endParaRPr lang="zh-TW" altLang="en-US" dirty="0"/>
          </a:p>
        </p:txBody>
      </p:sp>
      <p:sp>
        <p:nvSpPr>
          <p:cNvPr id="13" name="流程圖: 替代處理程序 12"/>
          <p:cNvSpPr/>
          <p:nvPr/>
        </p:nvSpPr>
        <p:spPr>
          <a:xfrm>
            <a:off x="1408403" y="4425190"/>
            <a:ext cx="720080" cy="5518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大</a:t>
            </a:r>
            <a:r>
              <a:rPr lang="zh-TW" altLang="en-US" dirty="0"/>
              <a:t>宇</a:t>
            </a:r>
          </a:p>
        </p:txBody>
      </p:sp>
      <p:sp>
        <p:nvSpPr>
          <p:cNvPr id="14" name="流程圖: 替代處理程序 13"/>
          <p:cNvSpPr/>
          <p:nvPr/>
        </p:nvSpPr>
        <p:spPr>
          <a:xfrm>
            <a:off x="3188432" y="3381231"/>
            <a:ext cx="720080" cy="5518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華</a:t>
            </a:r>
            <a:r>
              <a:rPr lang="zh-TW" altLang="en-US" dirty="0"/>
              <a:t>義</a:t>
            </a:r>
          </a:p>
        </p:txBody>
      </p:sp>
      <p:sp>
        <p:nvSpPr>
          <p:cNvPr id="15" name="流程圖: 替代處理程序 14"/>
          <p:cNvSpPr/>
          <p:nvPr/>
        </p:nvSpPr>
        <p:spPr>
          <a:xfrm>
            <a:off x="4873861" y="3384867"/>
            <a:ext cx="720080" cy="5518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辣</a:t>
            </a:r>
            <a:r>
              <a:rPr lang="zh-TW" altLang="en-US" dirty="0"/>
              <a:t>椒</a:t>
            </a:r>
          </a:p>
        </p:txBody>
      </p:sp>
      <p:sp>
        <p:nvSpPr>
          <p:cNvPr id="16" name="流程圖: 替代處理程序 15"/>
          <p:cNvSpPr/>
          <p:nvPr/>
        </p:nvSpPr>
        <p:spPr>
          <a:xfrm>
            <a:off x="2378075" y="2636912"/>
            <a:ext cx="720080" cy="549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傳奇</a:t>
            </a:r>
          </a:p>
        </p:txBody>
      </p:sp>
      <p:sp>
        <p:nvSpPr>
          <p:cNvPr id="17" name="流程圖: 替代處理程序 16"/>
          <p:cNvSpPr/>
          <p:nvPr/>
        </p:nvSpPr>
        <p:spPr>
          <a:xfrm>
            <a:off x="2378075" y="3394806"/>
            <a:ext cx="720080" cy="5518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網</a:t>
            </a:r>
            <a:r>
              <a:rPr lang="zh-TW" altLang="en-US" dirty="0"/>
              <a:t>龍</a:t>
            </a:r>
          </a:p>
        </p:txBody>
      </p:sp>
      <p:sp>
        <p:nvSpPr>
          <p:cNvPr id="18" name="流程圖: 替代處理程序 17"/>
          <p:cNvSpPr/>
          <p:nvPr/>
        </p:nvSpPr>
        <p:spPr>
          <a:xfrm>
            <a:off x="5748298" y="2431085"/>
            <a:ext cx="720080" cy="5518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鈊</a:t>
            </a:r>
            <a:r>
              <a:rPr lang="zh-TW" altLang="en-US" dirty="0" smtClean="0"/>
              <a:t>象</a:t>
            </a:r>
            <a:endParaRPr lang="zh-TW" altLang="en-US" dirty="0"/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203826" y="188640"/>
            <a:ext cx="7201048" cy="576262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227" y="0"/>
              </a:cxn>
              <a:cxn ang="0">
                <a:pos x="5307" y="0"/>
              </a:cxn>
              <a:cxn ang="0">
                <a:pos x="5307" y="182"/>
              </a:cxn>
              <a:cxn ang="0">
                <a:pos x="5126" y="363"/>
              </a:cxn>
              <a:cxn ang="0">
                <a:pos x="0" y="363"/>
              </a:cxn>
              <a:cxn ang="0">
                <a:pos x="0" y="182"/>
              </a:cxn>
            </a:cxnLst>
            <a:rect l="0" t="0" r="r" b="b"/>
            <a:pathLst>
              <a:path w="5307" h="363">
                <a:moveTo>
                  <a:pt x="0" y="182"/>
                </a:moveTo>
                <a:lnTo>
                  <a:pt x="227" y="0"/>
                </a:lnTo>
                <a:lnTo>
                  <a:pt x="5307" y="0"/>
                </a:lnTo>
                <a:lnTo>
                  <a:pt x="5307" y="182"/>
                </a:lnTo>
                <a:lnTo>
                  <a:pt x="5126" y="363"/>
                </a:lnTo>
                <a:lnTo>
                  <a:pt x="0" y="363"/>
                </a:lnTo>
                <a:lnTo>
                  <a:pt x="0" y="18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市場定位與五力分析 </a:t>
            </a:r>
            <a:endParaRPr kumimoji="1" lang="zh-TW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7" name="Text Box 38"/>
          <p:cNvSpPr txBox="1">
            <a:spLocks noChangeArrowheads="1"/>
          </p:cNvSpPr>
          <p:nvPr/>
        </p:nvSpPr>
        <p:spPr bwMode="auto">
          <a:xfrm>
            <a:off x="2286000" y="609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>
              <a:latin typeface="Times New Roman" panose="02020603050405020304" pitchFamily="18" charset="0"/>
            </a:endParaRPr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203826" y="188640"/>
            <a:ext cx="7201048" cy="576262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227" y="0"/>
              </a:cxn>
              <a:cxn ang="0">
                <a:pos x="5307" y="0"/>
              </a:cxn>
              <a:cxn ang="0">
                <a:pos x="5307" y="182"/>
              </a:cxn>
              <a:cxn ang="0">
                <a:pos x="5126" y="363"/>
              </a:cxn>
              <a:cxn ang="0">
                <a:pos x="0" y="363"/>
              </a:cxn>
              <a:cxn ang="0">
                <a:pos x="0" y="182"/>
              </a:cxn>
            </a:cxnLst>
            <a:rect l="0" t="0" r="r" b="b"/>
            <a:pathLst>
              <a:path w="5307" h="363">
                <a:moveTo>
                  <a:pt x="0" y="182"/>
                </a:moveTo>
                <a:lnTo>
                  <a:pt x="227" y="0"/>
                </a:lnTo>
                <a:lnTo>
                  <a:pt x="5307" y="0"/>
                </a:lnTo>
                <a:lnTo>
                  <a:pt x="5307" y="182"/>
                </a:lnTo>
                <a:lnTo>
                  <a:pt x="5126" y="363"/>
                </a:lnTo>
                <a:lnTo>
                  <a:pt x="0" y="363"/>
                </a:lnTo>
                <a:lnTo>
                  <a:pt x="0" y="18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市場定位與五力分析 </a:t>
            </a:r>
            <a:endParaRPr kumimoji="1" lang="zh-TW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3826" y="933683"/>
            <a:ext cx="868865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2400" b="1" dirty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、新進入者的威脅</a:t>
            </a: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、分析：台灣線上遊戲人口達飽和狀態，線上遊戲供過於求，各公司競爭激烈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，市場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難有發展空間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解決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海外發展，尤其中國大陸腹地廣大人口眾多，加上中國政府近年來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開放政策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，開發中國市場將成為未來台灣線上遊戲發展主力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sz="2400" b="1" dirty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、供應商的議價能力</a:t>
            </a: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、分析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）線上遊戲供應商為電腦硬體及遊戲軟體人才。電腦硬體與電腦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公司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合作，若遊戲迴響成功相對推廣電腦效能，互利關係議價能力較高。</a:t>
            </a: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）遊戲軟體人才的工作量極大，沒有特別高的薪水，且社會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價值觀影響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等眾多因素，造成人才不足，議價能力相對較低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解決：學習國外（韓國）由國家家推動自有品牌遊戲提升人才培訓以及經驗。</a:t>
            </a:r>
          </a:p>
        </p:txBody>
      </p:sp>
    </p:spTree>
    <p:extLst>
      <p:ext uri="{BB962C8B-B14F-4D97-AF65-F5344CB8AC3E}">
        <p14:creationId xmlns:p14="http://schemas.microsoft.com/office/powerpoint/2010/main" val="30305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7" name="Text Box 38"/>
          <p:cNvSpPr txBox="1">
            <a:spLocks noChangeArrowheads="1"/>
          </p:cNvSpPr>
          <p:nvPr/>
        </p:nvSpPr>
        <p:spPr bwMode="auto">
          <a:xfrm>
            <a:off x="2286000" y="609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>
              <a:latin typeface="Times New Roman" panose="02020603050405020304" pitchFamily="18" charset="0"/>
            </a:endParaRPr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203826" y="188640"/>
            <a:ext cx="7201048" cy="576262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227" y="0"/>
              </a:cxn>
              <a:cxn ang="0">
                <a:pos x="5307" y="0"/>
              </a:cxn>
              <a:cxn ang="0">
                <a:pos x="5307" y="182"/>
              </a:cxn>
              <a:cxn ang="0">
                <a:pos x="5126" y="363"/>
              </a:cxn>
              <a:cxn ang="0">
                <a:pos x="0" y="363"/>
              </a:cxn>
              <a:cxn ang="0">
                <a:pos x="0" y="182"/>
              </a:cxn>
            </a:cxnLst>
            <a:rect l="0" t="0" r="r" b="b"/>
            <a:pathLst>
              <a:path w="5307" h="363">
                <a:moveTo>
                  <a:pt x="0" y="182"/>
                </a:moveTo>
                <a:lnTo>
                  <a:pt x="227" y="0"/>
                </a:lnTo>
                <a:lnTo>
                  <a:pt x="5307" y="0"/>
                </a:lnTo>
                <a:lnTo>
                  <a:pt x="5307" y="182"/>
                </a:lnTo>
                <a:lnTo>
                  <a:pt x="5126" y="363"/>
                </a:lnTo>
                <a:lnTo>
                  <a:pt x="0" y="363"/>
                </a:lnTo>
                <a:lnTo>
                  <a:pt x="0" y="18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市場定位與五力分析 </a:t>
            </a:r>
            <a:endParaRPr kumimoji="1" lang="zh-TW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2" y="826249"/>
            <a:ext cx="8856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en-US" sz="2400" b="1" dirty="0" smtClean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、購買</a:t>
            </a:r>
            <a:r>
              <a:rPr lang="zh-TW" altLang="en-US" sz="2400" b="1" dirty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者的議價</a:t>
            </a:r>
            <a:r>
              <a:rPr lang="zh-TW" altLang="en-US" sz="2400" b="1" dirty="0" smtClean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能力</a:t>
            </a:r>
            <a:endParaRPr lang="zh-TW" altLang="en-US" sz="2400" b="1" dirty="0">
              <a:solidFill>
                <a:srgbClr val="CC00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、分析：經濟不景氣，線上遊戲投資高風險，許多人看上高獲利這塊大餅，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其中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包括高科技工程師以及各名校學生，科技技術成熟，遊戲推出暴增，</a:t>
            </a: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消費者資訊多且可多家比較，對遊戲橘子來說是不利因素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解決：隨時調查市場需要，留意消費者需求以提高玩家的忠誠度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zh-TW" altLang="en-US" sz="2400" b="1" dirty="0" smtClean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、替代品</a:t>
            </a:r>
            <a:r>
              <a:rPr lang="zh-TW" altLang="en-US" sz="2400" b="1" dirty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或服務的</a:t>
            </a:r>
            <a:r>
              <a:rPr lang="zh-TW" altLang="en-US" sz="2400" b="1" dirty="0" smtClean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威脅</a:t>
            </a:r>
            <a:endParaRPr lang="en-US" altLang="zh-TW" sz="2400" b="1" dirty="0" smtClean="0">
              <a:solidFill>
                <a:srgbClr val="CC00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、分析：在多家競爭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環境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壓力下，線上遊戲的服務需要更多自我風格以突顯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特色。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、解決：廣增遊戲軟體人才，定期考察並建立績效制度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sz="2400" b="1" dirty="0" smtClean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、現有</a:t>
            </a:r>
            <a:r>
              <a:rPr lang="zh-TW" altLang="en-US" sz="2400" b="1" dirty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廠商的競爭</a:t>
            </a:r>
            <a:r>
              <a:rPr lang="zh-TW" altLang="en-US" sz="2400" b="1" dirty="0" smtClean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程度</a:t>
            </a:r>
            <a:endParaRPr lang="en-US" altLang="zh-TW" sz="2400" b="1" dirty="0" smtClean="0">
              <a:solidFill>
                <a:srgbClr val="CC00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、分析：由於媒體傳播業發達，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同一週內，居然還有其他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款遊戲，也都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要強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打電視廣告。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且紛紛請明星藝人代言。然而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明星知名度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不是票房保證。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易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造成消費者對產品印象不深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，只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記得哪些明星代言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解決：請明星花大錢，卻不見得有成效，建議可以朝讓玩家真實體驗到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遊戲精緻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度及遊戲劇情等等發展。</a:t>
            </a:r>
            <a:endParaRPr lang="en-US" altLang="zh-TW" b="1" dirty="0">
              <a:solidFill>
                <a:srgbClr val="CC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83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2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3568" y="3290974"/>
            <a:ext cx="5499100" cy="76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26" tIns="43616" rIns="87226" bIns="43616">
            <a:spAutoFit/>
          </a:bodyPr>
          <a:lstStyle>
            <a:lvl1pPr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9pPr>
          </a:lstStyle>
          <a:p>
            <a:pPr eaLnBrk="1" hangingPunct="1">
              <a:defRPr/>
            </a:pPr>
            <a:r>
              <a:rPr lang="en-US" altLang="zh-TW" sz="44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華康粗黑體"/>
              </a:rPr>
              <a:t>IS/IT </a:t>
            </a:r>
            <a:r>
              <a:rPr lang="zh-TW" altLang="en-US" sz="44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華康粗黑體"/>
              </a:rPr>
              <a:t>策略發展</a:t>
            </a:r>
            <a:endParaRPr lang="en-US" altLang="zh-TW" sz="4400" b="1" dirty="0">
              <a:solidFill>
                <a:schemeClr val="accent6">
                  <a:lumMod val="50000"/>
                </a:schemeClr>
              </a:solidFill>
              <a:latin typeface="Helvetica" pitchFamily="34" charset="0"/>
              <a:ea typeface="華康粗黑體"/>
              <a:cs typeface="華康粗黑體"/>
            </a:endParaRPr>
          </a:p>
        </p:txBody>
      </p:sp>
    </p:spTree>
    <p:extLst>
      <p:ext uri="{BB962C8B-B14F-4D97-AF65-F5344CB8AC3E}">
        <p14:creationId xmlns:p14="http://schemas.microsoft.com/office/powerpoint/2010/main" val="29657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AutoShape 13"/>
          <p:cNvSpPr>
            <a:spLocks noChangeArrowheads="1"/>
          </p:cNvSpPr>
          <p:nvPr/>
        </p:nvSpPr>
        <p:spPr bwMode="auto">
          <a:xfrm>
            <a:off x="2968625" y="2003425"/>
            <a:ext cx="2809875" cy="2303463"/>
          </a:xfrm>
          <a:prstGeom prst="pentagon">
            <a:avLst/>
          </a:prstGeom>
          <a:solidFill>
            <a:srgbClr val="3366FF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>
              <a:latin typeface="Times New Roman" panose="02020603050405020304" pitchFamily="18" charset="0"/>
            </a:endParaRP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131840" y="1524000"/>
            <a:ext cx="3644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 27001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PCI DSS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規範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，跨國跨業的交易清算清分系統！ 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2843808" y="1052736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1.</a:t>
            </a:r>
            <a:r>
              <a:rPr lang="zh-TW" altLang="en-US" sz="2800" b="1" dirty="0" smtClean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安全金流認證</a:t>
            </a:r>
            <a:endParaRPr lang="zh-TW" altLang="en-US" sz="2800" b="1" dirty="0">
              <a:solidFill>
                <a:srgbClr val="FF0000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381000" y="2971800"/>
            <a:ext cx="2743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遊戲、交友、社群、電商及工具應用等，橫跨數百種數位資訊內容！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796136" y="3338408"/>
            <a:ext cx="3124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1400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萬會員，每日每月交易資料透過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CRM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ERP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及資料庫行銷發揮整合效益！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827584" y="4876800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Online 2 Offline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應用，到食衣住行等消費交易及行動化應用！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5220072" y="4850576"/>
            <a:ext cx="342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擴大會員價值，發揮提供單一會員，但多元服務綑綁的消費循環，創造多贏的資源整合價值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!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5851525" y="2492896"/>
            <a:ext cx="32924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sz="2800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3</a:t>
            </a:r>
            <a:r>
              <a:rPr lang="en-US" altLang="zh-TW" sz="2800" b="1" dirty="0" smtClean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.</a:t>
            </a:r>
            <a:r>
              <a:rPr lang="zh-TW" altLang="en-US" sz="2800" b="1" dirty="0" smtClean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完整企業資源平  台建置</a:t>
            </a:r>
            <a:endParaRPr lang="zh-TW" altLang="en-US" sz="2800" b="1" dirty="0">
              <a:solidFill>
                <a:srgbClr val="FF0000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4876800" y="4343400"/>
            <a:ext cx="4043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sz="2800" b="1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5</a:t>
            </a:r>
            <a:r>
              <a:rPr lang="en-US" altLang="zh-TW" sz="2800" b="1" dirty="0" smtClean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.</a:t>
            </a:r>
            <a:r>
              <a:rPr lang="zh-TW" altLang="en-US" sz="2800" b="1" dirty="0" smtClean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會員服務加值提升計畫</a:t>
            </a:r>
            <a:endParaRPr lang="zh-TW" altLang="en-US" sz="2800" b="1" dirty="0">
              <a:solidFill>
                <a:srgbClr val="FF0000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539552" y="4417948"/>
            <a:ext cx="42175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sz="2800" b="1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4</a:t>
            </a:r>
            <a:r>
              <a:rPr lang="en-US" altLang="zh-TW" sz="2800" b="1" dirty="0" smtClean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.</a:t>
            </a:r>
            <a:r>
              <a:rPr lang="zh-TW" altLang="en-US" sz="2800" b="1" dirty="0" smtClean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跨業擴展消費與範圍</a:t>
            </a:r>
            <a:endParaRPr lang="zh-TW" altLang="en-US" sz="2800" b="1" dirty="0">
              <a:solidFill>
                <a:srgbClr val="FF0000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35496" y="2514600"/>
            <a:ext cx="31448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2.</a:t>
            </a:r>
            <a:r>
              <a:rPr lang="zh-TW" altLang="en-US" sz="2800" b="1" dirty="0" smtClean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多元的內容服務</a:t>
            </a:r>
            <a:endParaRPr lang="zh-TW" altLang="en-US" sz="2800" b="1" dirty="0">
              <a:solidFill>
                <a:srgbClr val="FF0000"/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 flipV="1">
            <a:off x="4338638" y="2003425"/>
            <a:ext cx="0" cy="13668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 flipH="1" flipV="1">
            <a:off x="2970213" y="2867025"/>
            <a:ext cx="1368425" cy="5032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 flipH="1">
            <a:off x="3546475" y="3370263"/>
            <a:ext cx="792163" cy="936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6" name="Line 17"/>
          <p:cNvSpPr>
            <a:spLocks noChangeShapeType="1"/>
          </p:cNvSpPr>
          <p:nvPr/>
        </p:nvSpPr>
        <p:spPr bwMode="auto">
          <a:xfrm flipV="1">
            <a:off x="4338638" y="2867025"/>
            <a:ext cx="1439862" cy="5032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37" name="Line 18"/>
          <p:cNvSpPr>
            <a:spLocks noChangeShapeType="1"/>
          </p:cNvSpPr>
          <p:nvPr/>
        </p:nvSpPr>
        <p:spPr bwMode="auto">
          <a:xfrm>
            <a:off x="4338638" y="3370263"/>
            <a:ext cx="863600" cy="936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202052" y="127529"/>
            <a:ext cx="7201048" cy="576262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227" y="0"/>
              </a:cxn>
              <a:cxn ang="0">
                <a:pos x="5307" y="0"/>
              </a:cxn>
              <a:cxn ang="0">
                <a:pos x="5307" y="182"/>
              </a:cxn>
              <a:cxn ang="0">
                <a:pos x="5126" y="363"/>
              </a:cxn>
              <a:cxn ang="0">
                <a:pos x="0" y="363"/>
              </a:cxn>
              <a:cxn ang="0">
                <a:pos x="0" y="182"/>
              </a:cxn>
            </a:cxnLst>
            <a:rect l="0" t="0" r="r" b="b"/>
            <a:pathLst>
              <a:path w="5307" h="363">
                <a:moveTo>
                  <a:pt x="0" y="182"/>
                </a:moveTo>
                <a:lnTo>
                  <a:pt x="227" y="0"/>
                </a:lnTo>
                <a:lnTo>
                  <a:pt x="5307" y="0"/>
                </a:lnTo>
                <a:lnTo>
                  <a:pt x="5307" y="182"/>
                </a:lnTo>
                <a:lnTo>
                  <a:pt x="5126" y="363"/>
                </a:lnTo>
                <a:lnTo>
                  <a:pt x="0" y="363"/>
                </a:lnTo>
                <a:lnTo>
                  <a:pt x="0" y="18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r>
              <a:rPr lang="en-US" altLang="zh-TW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Required (</a:t>
            </a:r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中長期</a:t>
            </a:r>
            <a:r>
              <a:rPr lang="en-US" altLang="zh-TW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)</a:t>
            </a:r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IS/IT</a:t>
            </a:r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zh-TW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策略</a:t>
            </a:r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發展</a:t>
            </a:r>
            <a:endParaRPr kumimoji="1" lang="zh-TW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0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群組 6"/>
          <p:cNvGrpSpPr>
            <a:grpSpLocks/>
          </p:cNvGrpSpPr>
          <p:nvPr/>
        </p:nvGrpSpPr>
        <p:grpSpPr bwMode="auto">
          <a:xfrm>
            <a:off x="-12700" y="-12700"/>
            <a:ext cx="9169400" cy="6883400"/>
            <a:chOff x="-12700" y="-12700"/>
            <a:chExt cx="9169400" cy="6883400"/>
          </a:xfrm>
        </p:grpSpPr>
        <p:pic>
          <p:nvPicPr>
            <p:cNvPr id="4099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-12700"/>
              <a:ext cx="9169400" cy="68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28" name="Freeform 4"/>
            <p:cNvSpPr>
              <a:spLocks/>
            </p:cNvSpPr>
            <p:nvPr/>
          </p:nvSpPr>
          <p:spPr bwMode="auto">
            <a:xfrm>
              <a:off x="395288" y="188913"/>
              <a:ext cx="8424862" cy="576262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227" y="0"/>
                </a:cxn>
                <a:cxn ang="0">
                  <a:pos x="5307" y="0"/>
                </a:cxn>
                <a:cxn ang="0">
                  <a:pos x="5307" y="182"/>
                </a:cxn>
                <a:cxn ang="0">
                  <a:pos x="5126" y="363"/>
                </a:cxn>
                <a:cxn ang="0">
                  <a:pos x="0" y="363"/>
                </a:cxn>
                <a:cxn ang="0">
                  <a:pos x="0" y="182"/>
                </a:cxn>
              </a:cxnLst>
              <a:rect l="0" t="0" r="r" b="b"/>
              <a:pathLst>
                <a:path w="5307" h="363">
                  <a:moveTo>
                    <a:pt x="0" y="182"/>
                  </a:moveTo>
                  <a:lnTo>
                    <a:pt x="227" y="0"/>
                  </a:lnTo>
                  <a:lnTo>
                    <a:pt x="5307" y="0"/>
                  </a:lnTo>
                  <a:lnTo>
                    <a:pt x="5307" y="182"/>
                  </a:lnTo>
                  <a:lnTo>
                    <a:pt x="5126" y="363"/>
                  </a:lnTo>
                  <a:lnTo>
                    <a:pt x="0" y="363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altLang="zh-TW" dirty="0">
                <a:latin typeface="Helvetica" pitchFamily="34" charset="0"/>
                <a:ea typeface="微軟正黑體" pitchFamily="34" charset="-120"/>
              </a:endParaRPr>
            </a:p>
          </p:txBody>
        </p:sp>
        <p:pic>
          <p:nvPicPr>
            <p:cNvPr id="4101" name="Picture 5" descr="font-bla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333375"/>
              <a:ext cx="1223962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AutoShape 15"/>
            <p:cNvSpPr>
              <a:spLocks noChangeArrowheads="1"/>
            </p:cNvSpPr>
            <p:nvPr/>
          </p:nvSpPr>
          <p:spPr bwMode="auto">
            <a:xfrm>
              <a:off x="1476375" y="2636838"/>
              <a:ext cx="6480175" cy="1800225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9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zh-TW" dirty="0">
                <a:latin typeface="Helvetica" pitchFamily="34" charset="0"/>
                <a:ea typeface="微軟正黑體" pitchFamily="34" charset="-120"/>
              </a:endParaRPr>
            </a:p>
          </p:txBody>
        </p:sp>
        <p:sp>
          <p:nvSpPr>
            <p:cNvPr id="4103" name="Rectangle 6"/>
            <p:cNvSpPr>
              <a:spLocks/>
            </p:cNvSpPr>
            <p:nvPr/>
          </p:nvSpPr>
          <p:spPr bwMode="auto">
            <a:xfrm>
              <a:off x="2268538" y="3105150"/>
              <a:ext cx="5089525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5620" bIns="0"/>
            <a:lstStyle/>
            <a:p>
              <a:pPr marL="34925" algn="ctr" defTabSz="801688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TW" sz="4000" b="1" dirty="0">
                  <a:solidFill>
                    <a:srgbClr val="FF7900"/>
                  </a:solidFill>
                  <a:latin typeface="Helvetica" pitchFamily="34" charset="0"/>
                  <a:ea typeface="微軟正黑體" pitchFamily="34" charset="-120"/>
                </a:rPr>
                <a:t>Love to play</a:t>
              </a:r>
              <a:r>
                <a:rPr lang="zh-TW" altLang="en-US" sz="4000" b="1" dirty="0">
                  <a:solidFill>
                    <a:srgbClr val="FF7900"/>
                  </a:solidFill>
                  <a:latin typeface="微軟正黑體" pitchFamily="34" charset="-120"/>
                  <a:ea typeface="微軟正黑體" pitchFamily="34" charset="-120"/>
                </a:rPr>
                <a:t>天生愛玩</a:t>
              </a:r>
              <a:endParaRPr lang="en-US" altLang="zh-TW" sz="4000" b="1" dirty="0">
                <a:solidFill>
                  <a:srgbClr val="FF79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925" algn="ctr" defTabSz="801688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TW" sz="2800" dirty="0">
                  <a:solidFill>
                    <a:srgbClr val="FF7900"/>
                  </a:solidFill>
                  <a:latin typeface="Helvetica" pitchFamily="34" charset="0"/>
                </a:rPr>
                <a:t>Game + Mania = </a:t>
              </a:r>
              <a:r>
                <a:rPr lang="en-US" altLang="zh-TW" sz="2800" dirty="0" err="1">
                  <a:solidFill>
                    <a:srgbClr val="FF7900"/>
                  </a:solidFill>
                  <a:latin typeface="Helvetica" pitchFamily="34" charset="0"/>
                </a:rPr>
                <a:t>Gamania</a:t>
              </a:r>
              <a:r>
                <a:rPr lang="en-US" altLang="zh-TW" sz="2800" b="1" dirty="0">
                  <a:solidFill>
                    <a:srgbClr val="FF7900"/>
                  </a:solidFill>
                  <a:latin typeface="Helvetica" pitchFamily="34" charset="0"/>
                </a:rPr>
                <a:t> </a:t>
              </a:r>
              <a:endParaRPr kumimoji="0" lang="en-US" altLang="zh-TW" sz="2800" b="1" dirty="0">
                <a:solidFill>
                  <a:srgbClr val="FF7900"/>
                </a:solidFill>
                <a:latin typeface="Helvetica" pitchFamily="34" charset="0"/>
                <a:ea typeface="微軟正黑體" pitchFamily="34" charset="-120"/>
                <a:sym typeface="VAG Rounded Std Light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54" y="1383928"/>
            <a:ext cx="2307541" cy="532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矩形 43"/>
          <p:cNvSpPr/>
          <p:nvPr/>
        </p:nvSpPr>
        <p:spPr>
          <a:xfrm>
            <a:off x="1220200" y="4385235"/>
            <a:ext cx="2653482" cy="6480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3335072" y="2150590"/>
            <a:ext cx="549424" cy="170188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交</a:t>
            </a:r>
            <a:endParaRPr lang="en-US" altLang="zh-TW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  <a:p>
            <a:pPr lvl="0" algn="ctr"/>
            <a:r>
              <a:rPr lang="zh-TW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易</a:t>
            </a:r>
            <a:endParaRPr lang="en-US" altLang="zh-TW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  <a:p>
            <a:pPr lvl="0" algn="ctr"/>
            <a:r>
              <a:rPr lang="zh-TW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系</a:t>
            </a:r>
            <a:endParaRPr lang="en-US" altLang="zh-TW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  <a:p>
            <a:pPr lvl="0" algn="ctr"/>
            <a:r>
              <a:rPr lang="zh-TW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統</a:t>
            </a:r>
            <a:endParaRPr lang="zh-TW" alt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159772" y="5105315"/>
            <a:ext cx="2046469" cy="44826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lvl="0" algn="ctr">
              <a:defRPr sz="2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defRPr>
            </a:lvl1pPr>
          </a:lstStyle>
          <a:p>
            <a:r>
              <a:rPr lang="zh-TW" altLang="en-US" sz="2000" dirty="0"/>
              <a:t>清分清算系統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1789805" y="3456384"/>
            <a:ext cx="1476863" cy="39444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錢包</a:t>
            </a:r>
            <a:endParaRPr lang="zh-TW" alt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2322023" y="5105315"/>
            <a:ext cx="1525299" cy="44826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lvl="0" algn="ctr">
              <a:defRPr sz="2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defRPr>
            </a:lvl1pPr>
          </a:lstStyle>
          <a:p>
            <a:r>
              <a:rPr lang="en-US" altLang="zh-TW" sz="2000" dirty="0" smtClean="0"/>
              <a:t>CRM</a:t>
            </a:r>
            <a:endParaRPr lang="zh-TW" altLang="en-US" sz="2000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1220200" y="2150590"/>
            <a:ext cx="504056" cy="17002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儲</a:t>
            </a:r>
            <a:endParaRPr lang="en-US" altLang="zh-TW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  <a:p>
            <a:pPr lvl="0" algn="ctr"/>
            <a:r>
              <a:rPr lang="zh-TW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值</a:t>
            </a:r>
            <a:endParaRPr lang="en-US" altLang="zh-TW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  <a:p>
            <a:pPr lvl="0" algn="ctr"/>
            <a:r>
              <a:rPr lang="zh-TW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通</a:t>
            </a:r>
            <a:endParaRPr lang="en-US" altLang="zh-TW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  <a:p>
            <a:pPr lvl="0" algn="ctr"/>
            <a:r>
              <a:rPr lang="zh-TW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路</a:t>
            </a:r>
            <a:endParaRPr lang="en-US" altLang="zh-TW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107504" y="1556792"/>
            <a:ext cx="3776992" cy="475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實名化認證</a:t>
            </a:r>
            <a:endParaRPr lang="zh-TW" alt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4994296" y="2741039"/>
            <a:ext cx="1525300" cy="5040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O2O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 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API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4994296" y="2164975"/>
            <a:ext cx="1525300" cy="5040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線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上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API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4994295" y="3317103"/>
            <a:ext cx="1525300" cy="5040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線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下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API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4994296" y="3821159"/>
            <a:ext cx="1525300" cy="3600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en-US" altLang="zh-TW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...</a:t>
            </a:r>
            <a:endParaRPr lang="zh-TW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1220200" y="3964727"/>
            <a:ext cx="2653483" cy="42050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管理後台</a:t>
            </a:r>
            <a:endParaRPr lang="zh-TW" alt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2309348" y="5623538"/>
            <a:ext cx="1528095" cy="655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lvl="0" algn="ctr">
              <a:defRPr sz="2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defRPr>
            </a:lvl1pPr>
          </a:lstStyle>
          <a:p>
            <a:r>
              <a:rPr lang="zh-TW" altLang="en-US" sz="2000" dirty="0" smtClean="0"/>
              <a:t>資料庫</a:t>
            </a:r>
            <a:r>
              <a:rPr lang="zh-TW" altLang="en-US" sz="2000" dirty="0"/>
              <a:t>行銷</a:t>
            </a:r>
          </a:p>
        </p:txBody>
      </p:sp>
      <p:sp>
        <p:nvSpPr>
          <p:cNvPr id="72" name="文字方塊 71"/>
          <p:cNvSpPr txBox="1"/>
          <p:nvPr/>
        </p:nvSpPr>
        <p:spPr>
          <a:xfrm>
            <a:off x="1303022" y="4490554"/>
            <a:ext cx="360040" cy="4402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系統</a:t>
            </a:r>
            <a:endParaRPr lang="zh-TW" alt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2167118" y="4490554"/>
            <a:ext cx="359833" cy="4465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風險</a:t>
            </a:r>
            <a:endParaRPr lang="zh-TW" alt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1789805" y="2622547"/>
            <a:ext cx="1476863" cy="75834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帳號核心</a:t>
            </a:r>
            <a:r>
              <a:rPr lang="en-US" altLang="zh-TW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/>
            </a:r>
            <a:br>
              <a:rPr lang="en-US" altLang="zh-TW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</a:br>
            <a:r>
              <a:rPr lang="zh-TW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平台</a:t>
            </a:r>
            <a:endParaRPr lang="zh-TW" alt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1789805" y="2150591"/>
            <a:ext cx="1476863" cy="40178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風控</a:t>
            </a:r>
            <a:endParaRPr lang="zh-TW" alt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157791" y="5609372"/>
            <a:ext cx="2047997" cy="5995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lvl="0" algn="ctr">
              <a:defRPr sz="2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defRPr>
            </a:lvl1pPr>
          </a:lstStyle>
          <a:p>
            <a:r>
              <a:rPr lang="en-US" altLang="zh-TW" sz="2000" dirty="0" smtClean="0"/>
              <a:t>ERP</a:t>
            </a:r>
            <a:endParaRPr lang="zh-TW" altLang="en-US" sz="2000" dirty="0"/>
          </a:p>
        </p:txBody>
      </p:sp>
      <p:grpSp>
        <p:nvGrpSpPr>
          <p:cNvPr id="78" name="群組 77"/>
          <p:cNvGrpSpPr/>
          <p:nvPr/>
        </p:nvGrpSpPr>
        <p:grpSpPr>
          <a:xfrm>
            <a:off x="126951" y="2160241"/>
            <a:ext cx="1021241" cy="1973940"/>
            <a:chOff x="526423" y="1700809"/>
            <a:chExt cx="1021241" cy="1973940"/>
          </a:xfrm>
        </p:grpSpPr>
        <p:sp>
          <p:nvSpPr>
            <p:cNvPr id="79" name="文字方塊 78"/>
            <p:cNvSpPr txBox="1"/>
            <p:nvPr/>
          </p:nvSpPr>
          <p:spPr>
            <a:xfrm>
              <a:off x="526423" y="1700809"/>
              <a:ext cx="1015774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lvl="0" algn="ctr">
                <a:defRPr sz="24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文鼎中圓" panose="02010609010101010101" pitchFamily="49" charset="-120"/>
                </a:defRPr>
              </a:lvl1pPr>
            </a:lstStyle>
            <a:p>
              <a:r>
                <a:rPr lang="zh-TW" altLang="en-US" sz="2000" dirty="0"/>
                <a:t>銀行</a:t>
              </a:r>
              <a:endParaRPr lang="en-US" altLang="zh-TW" sz="2000" dirty="0"/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531890" y="2303227"/>
              <a:ext cx="1015774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lvl="0" algn="ctr">
                <a:defRPr sz="24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文鼎中圓" panose="02010609010101010101" pitchFamily="49" charset="-120"/>
                </a:defRPr>
              </a:lvl1pPr>
            </a:lstStyle>
            <a:p>
              <a:r>
                <a:rPr lang="zh-TW" altLang="en-US" sz="2000" dirty="0"/>
                <a:t>票證</a:t>
              </a:r>
              <a:endParaRPr lang="en-US" altLang="zh-TW" sz="2000" dirty="0"/>
            </a:p>
          </p:txBody>
        </p:sp>
        <p:sp>
          <p:nvSpPr>
            <p:cNvPr id="81" name="文字方塊 80"/>
            <p:cNvSpPr txBox="1"/>
            <p:nvPr/>
          </p:nvSpPr>
          <p:spPr>
            <a:xfrm>
              <a:off x="531890" y="2887343"/>
              <a:ext cx="1015774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lvl="0" algn="ctr">
                <a:defRPr sz="24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文鼎中圓" panose="02010609010101010101" pitchFamily="49" charset="-120"/>
                </a:defRPr>
              </a:lvl1pPr>
            </a:lstStyle>
            <a:p>
              <a:r>
                <a:rPr lang="zh-TW" altLang="en-US" sz="2000" dirty="0"/>
                <a:t>臨櫃</a:t>
              </a:r>
              <a:endParaRPr lang="en-US" altLang="zh-TW" sz="2000" dirty="0"/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652795" y="3314709"/>
              <a:ext cx="773964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en-US" altLang="zh-TW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文鼎中圓" panose="02010609010101010101" pitchFamily="49" charset="-120"/>
                </a:rPr>
                <a:t>...</a:t>
              </a:r>
              <a:endParaRPr lang="zh-TW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endParaRPr>
            </a:p>
          </p:txBody>
        </p:sp>
      </p:grpSp>
      <p:sp>
        <p:nvSpPr>
          <p:cNvPr id="85" name="文字方塊 84"/>
          <p:cNvSpPr txBox="1"/>
          <p:nvPr/>
        </p:nvSpPr>
        <p:spPr>
          <a:xfrm>
            <a:off x="1735070" y="4496884"/>
            <a:ext cx="360040" cy="4402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帳務</a:t>
            </a:r>
            <a:endParaRPr lang="zh-TW" alt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87" name="文字方塊 86"/>
          <p:cNvSpPr txBox="1"/>
          <p:nvPr/>
        </p:nvSpPr>
        <p:spPr>
          <a:xfrm>
            <a:off x="4139953" y="1412776"/>
            <a:ext cx="766097" cy="529805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lvl="0" algn="ctr">
              <a:defRPr sz="2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defRPr>
            </a:lvl1pPr>
          </a:lstStyle>
          <a:p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GPS</a:t>
            </a: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4994296" y="5346313"/>
            <a:ext cx="1526939" cy="6480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G4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 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錢包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3816362" y="2661929"/>
            <a:ext cx="507038" cy="21839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文字方塊 88"/>
          <p:cNvSpPr txBox="1"/>
          <p:nvPr/>
        </p:nvSpPr>
        <p:spPr>
          <a:xfrm>
            <a:off x="159772" y="4385235"/>
            <a:ext cx="1022017" cy="6480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電子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</a:b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發票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90" name="向右箭號 89"/>
          <p:cNvSpPr/>
          <p:nvPr/>
        </p:nvSpPr>
        <p:spPr>
          <a:xfrm flipH="1">
            <a:off x="3779912" y="2880320"/>
            <a:ext cx="507038" cy="21839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文字方塊 90"/>
          <p:cNvSpPr txBox="1"/>
          <p:nvPr/>
        </p:nvSpPr>
        <p:spPr>
          <a:xfrm>
            <a:off x="4994297" y="1383928"/>
            <a:ext cx="1524142" cy="61922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GASH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會員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92" name="文字方塊 91"/>
          <p:cNvSpPr txBox="1"/>
          <p:nvPr/>
        </p:nvSpPr>
        <p:spPr>
          <a:xfrm>
            <a:off x="4991499" y="4320480"/>
            <a:ext cx="1528097" cy="88314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點數卡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  <a:p>
            <a:pPr lvl="0" algn="ctr"/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業務</a:t>
            </a:r>
          </a:p>
        </p:txBody>
      </p:sp>
      <p:cxnSp>
        <p:nvCxnSpPr>
          <p:cNvPr id="9" name="直線接點 8"/>
          <p:cNvCxnSpPr/>
          <p:nvPr/>
        </p:nvCxnSpPr>
        <p:spPr>
          <a:xfrm flipH="1">
            <a:off x="3995936" y="908720"/>
            <a:ext cx="37495" cy="64087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字方塊 83"/>
          <p:cNvSpPr txBox="1"/>
          <p:nvPr/>
        </p:nvSpPr>
        <p:spPr>
          <a:xfrm>
            <a:off x="4348388" y="4248472"/>
            <a:ext cx="349226" cy="4402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商家</a:t>
            </a:r>
            <a:endParaRPr lang="zh-TW" alt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4337574" y="4763363"/>
            <a:ext cx="360040" cy="4402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會員</a:t>
            </a:r>
            <a:endParaRPr lang="zh-TW" alt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94" name="文字方塊 93"/>
          <p:cNvSpPr txBox="1"/>
          <p:nvPr/>
        </p:nvSpPr>
        <p:spPr>
          <a:xfrm>
            <a:off x="2593331" y="4503045"/>
            <a:ext cx="360040" cy="4402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客服</a:t>
            </a:r>
            <a:endParaRPr lang="zh-TW" alt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95" name="文字方塊 94"/>
          <p:cNvSpPr txBox="1"/>
          <p:nvPr/>
        </p:nvSpPr>
        <p:spPr>
          <a:xfrm>
            <a:off x="4337574" y="5323214"/>
            <a:ext cx="360040" cy="4402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帳務</a:t>
            </a:r>
            <a:endParaRPr lang="zh-TW" alt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96" name="向右箭號 95"/>
          <p:cNvSpPr/>
          <p:nvPr/>
        </p:nvSpPr>
        <p:spPr>
          <a:xfrm>
            <a:off x="3760642" y="4573691"/>
            <a:ext cx="507038" cy="21839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文字方塊 96"/>
          <p:cNvSpPr txBox="1"/>
          <p:nvPr/>
        </p:nvSpPr>
        <p:spPr>
          <a:xfrm>
            <a:off x="4337574" y="5826639"/>
            <a:ext cx="360040" cy="4402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客服</a:t>
            </a:r>
            <a:endParaRPr lang="zh-TW" alt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cxnSp>
        <p:nvCxnSpPr>
          <p:cNvPr id="43" name="直線接點 42"/>
          <p:cNvCxnSpPr/>
          <p:nvPr/>
        </p:nvCxnSpPr>
        <p:spPr>
          <a:xfrm>
            <a:off x="6656946" y="908720"/>
            <a:ext cx="1719" cy="62330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159772" y="764704"/>
            <a:ext cx="37769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基</a:t>
            </a:r>
            <a:r>
              <a:rPr lang="zh-TW" alt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礎</a:t>
            </a:r>
            <a:r>
              <a:rPr lang="zh-TW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層</a:t>
            </a:r>
            <a:endParaRPr lang="zh-TW" alt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139952" y="764704"/>
            <a:ext cx="2379643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會員平台層</a:t>
            </a:r>
            <a:endParaRPr lang="zh-TW" alt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圓" panose="02010609010101010101" pitchFamily="49" charset="-12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6767124" y="764704"/>
            <a:ext cx="226937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應用</a:t>
            </a:r>
            <a:r>
              <a:rPr lang="zh-TW" alt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層</a:t>
            </a:r>
          </a:p>
        </p:txBody>
      </p:sp>
      <p:sp>
        <p:nvSpPr>
          <p:cNvPr id="49" name="文字方塊 48"/>
          <p:cNvSpPr txBox="1"/>
          <p:nvPr/>
        </p:nvSpPr>
        <p:spPr>
          <a:xfrm>
            <a:off x="4994296" y="6062755"/>
            <a:ext cx="1526939" cy="6480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rPr>
              <a:t>紅利</a:t>
            </a:r>
          </a:p>
        </p:txBody>
      </p:sp>
      <p:sp>
        <p:nvSpPr>
          <p:cNvPr id="50" name="文字方塊 49"/>
          <p:cNvSpPr txBox="1"/>
          <p:nvPr/>
        </p:nvSpPr>
        <p:spPr>
          <a:xfrm>
            <a:off x="159319" y="6336706"/>
            <a:ext cx="3688003" cy="44826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lvl="0" algn="ctr">
              <a:defRPr sz="2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中圓" panose="02010609010101010101" pitchFamily="49" charset="-120"/>
              </a:defRPr>
            </a:lvl1pPr>
          </a:lstStyle>
          <a:p>
            <a:r>
              <a:rPr lang="en-US" altLang="zh-TW" sz="2000" dirty="0" smtClean="0"/>
              <a:t>ISO 27001 / PCI DSS</a:t>
            </a:r>
            <a:endParaRPr lang="zh-TW" altLang="en-US" sz="2000" dirty="0"/>
          </a:p>
        </p:txBody>
      </p:sp>
      <p:sp>
        <p:nvSpPr>
          <p:cNvPr id="51" name="Freeform 14"/>
          <p:cNvSpPr>
            <a:spLocks/>
          </p:cNvSpPr>
          <p:nvPr/>
        </p:nvSpPr>
        <p:spPr bwMode="auto">
          <a:xfrm>
            <a:off x="203826" y="188640"/>
            <a:ext cx="7201048" cy="576262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227" y="0"/>
              </a:cxn>
              <a:cxn ang="0">
                <a:pos x="5307" y="0"/>
              </a:cxn>
              <a:cxn ang="0">
                <a:pos x="5307" y="182"/>
              </a:cxn>
              <a:cxn ang="0">
                <a:pos x="5126" y="363"/>
              </a:cxn>
              <a:cxn ang="0">
                <a:pos x="0" y="363"/>
              </a:cxn>
              <a:cxn ang="0">
                <a:pos x="0" y="182"/>
              </a:cxn>
            </a:cxnLst>
            <a:rect l="0" t="0" r="r" b="b"/>
            <a:pathLst>
              <a:path w="5307" h="363">
                <a:moveTo>
                  <a:pt x="0" y="182"/>
                </a:moveTo>
                <a:lnTo>
                  <a:pt x="227" y="0"/>
                </a:lnTo>
                <a:lnTo>
                  <a:pt x="5307" y="0"/>
                </a:lnTo>
                <a:lnTo>
                  <a:pt x="5307" y="182"/>
                </a:lnTo>
                <a:lnTo>
                  <a:pt x="5126" y="363"/>
                </a:lnTo>
                <a:lnTo>
                  <a:pt x="0" y="363"/>
                </a:lnTo>
                <a:lnTo>
                  <a:pt x="0" y="18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遊戲橘子的</a:t>
            </a:r>
            <a:r>
              <a:rPr lang="en-US" altLang="zh-TW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IS/IT</a:t>
            </a:r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架構</a:t>
            </a:r>
            <a:endParaRPr kumimoji="1" lang="zh-TW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107504" y="1484784"/>
            <a:ext cx="3829260" cy="2397369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圓角矩形 51"/>
          <p:cNvSpPr/>
          <p:nvPr/>
        </p:nvSpPr>
        <p:spPr>
          <a:xfrm>
            <a:off x="107504" y="3961458"/>
            <a:ext cx="3829260" cy="227585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圓角矩形 52"/>
          <p:cNvSpPr/>
          <p:nvPr/>
        </p:nvSpPr>
        <p:spPr>
          <a:xfrm>
            <a:off x="107504" y="6336706"/>
            <a:ext cx="3829260" cy="47667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圓角矩形 53"/>
          <p:cNvSpPr/>
          <p:nvPr/>
        </p:nvSpPr>
        <p:spPr>
          <a:xfrm>
            <a:off x="4139952" y="1268760"/>
            <a:ext cx="2394119" cy="5474072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圓角矩形 54"/>
          <p:cNvSpPr/>
          <p:nvPr/>
        </p:nvSpPr>
        <p:spPr>
          <a:xfrm>
            <a:off x="6719404" y="1268760"/>
            <a:ext cx="2317092" cy="5516215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851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536" y="2591800"/>
            <a:ext cx="7992888" cy="76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226" tIns="43616" rIns="87226" bIns="43616">
            <a:spAutoFit/>
          </a:bodyPr>
          <a:lstStyle>
            <a:lvl1pPr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9pPr>
          </a:lstStyle>
          <a:p>
            <a:pPr eaLnBrk="1" hangingPunct="1">
              <a:defRPr/>
            </a:pPr>
            <a:r>
              <a:rPr lang="en-US" altLang="zh-TW" sz="44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華康粗黑體"/>
              </a:rPr>
              <a:t>IM</a:t>
            </a:r>
            <a:r>
              <a:rPr lang="zh-TW" altLang="en-US" sz="44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華康粗黑體"/>
              </a:rPr>
              <a:t>策略</a:t>
            </a:r>
            <a:endParaRPr lang="en-US" altLang="zh-TW" sz="4400" b="1" dirty="0">
              <a:solidFill>
                <a:schemeClr val="accent6">
                  <a:lumMod val="50000"/>
                </a:schemeClr>
              </a:solidFill>
              <a:latin typeface="Helvetica" pitchFamily="34" charset="0"/>
              <a:ea typeface="華康粗黑體"/>
              <a:cs typeface="華康粗黑體"/>
            </a:endParaRPr>
          </a:p>
        </p:txBody>
      </p:sp>
    </p:spTree>
    <p:extLst>
      <p:ext uri="{BB962C8B-B14F-4D97-AF65-F5344CB8AC3E}">
        <p14:creationId xmlns:p14="http://schemas.microsoft.com/office/powerpoint/2010/main" val="40301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/>
          </p:cNvSpPr>
          <p:nvPr/>
        </p:nvSpPr>
        <p:spPr bwMode="auto">
          <a:xfrm>
            <a:off x="323280" y="260450"/>
            <a:ext cx="7201048" cy="576262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227" y="0"/>
              </a:cxn>
              <a:cxn ang="0">
                <a:pos x="5307" y="0"/>
              </a:cxn>
              <a:cxn ang="0">
                <a:pos x="5307" y="182"/>
              </a:cxn>
              <a:cxn ang="0">
                <a:pos x="5126" y="363"/>
              </a:cxn>
              <a:cxn ang="0">
                <a:pos x="0" y="363"/>
              </a:cxn>
              <a:cxn ang="0">
                <a:pos x="0" y="182"/>
              </a:cxn>
            </a:cxnLst>
            <a:rect l="0" t="0" r="r" b="b"/>
            <a:pathLst>
              <a:path w="5307" h="363">
                <a:moveTo>
                  <a:pt x="0" y="182"/>
                </a:moveTo>
                <a:lnTo>
                  <a:pt x="227" y="0"/>
                </a:lnTo>
                <a:lnTo>
                  <a:pt x="5307" y="0"/>
                </a:lnTo>
                <a:lnTo>
                  <a:pt x="5307" y="182"/>
                </a:lnTo>
                <a:lnTo>
                  <a:pt x="5126" y="363"/>
                </a:lnTo>
                <a:lnTo>
                  <a:pt x="0" y="363"/>
                </a:lnTo>
                <a:lnTo>
                  <a:pt x="0" y="18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Strategy &amp; Goal </a:t>
            </a:r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設定</a:t>
            </a:r>
            <a:endParaRPr kumimoji="1" lang="zh-TW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gray">
          <a:xfrm>
            <a:off x="254588" y="1628799"/>
            <a:ext cx="8347074" cy="22114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gray">
          <a:xfrm>
            <a:off x="516093" y="1810912"/>
            <a:ext cx="82639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p"/>
            </a:pPr>
            <a:r>
              <a:rPr lang="zh-TW" altLang="en-US" sz="26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高階管理階層的領導</a:t>
            </a:r>
            <a:r>
              <a:rPr lang="en-US" altLang="zh-TW" sz="26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6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承諾與全員</a:t>
            </a:r>
            <a:r>
              <a:rPr lang="zh-TW" altLang="en-US" sz="26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參與</a:t>
            </a:r>
            <a:endParaRPr lang="zh-TW" altLang="en-US" sz="2600" b="1" dirty="0">
              <a:solidFill>
                <a:srgbClr val="FF66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gray">
          <a:xfrm>
            <a:off x="516093" y="2504509"/>
            <a:ext cx="82639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p"/>
            </a:pPr>
            <a:r>
              <a:rPr lang="zh-TW" altLang="en-US" sz="26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結合公司經營目標</a:t>
            </a:r>
            <a:r>
              <a:rPr lang="en-US" altLang="zh-TW" sz="26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6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發展以客戶服務角度的多元規劃</a:t>
            </a:r>
            <a:endParaRPr lang="zh-TW" altLang="en-US" sz="2600" b="1" dirty="0">
              <a:solidFill>
                <a:srgbClr val="FF66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254224" y="3149991"/>
            <a:ext cx="8350224" cy="78306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gray">
          <a:xfrm>
            <a:off x="518797" y="3211002"/>
            <a:ext cx="82639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p"/>
            </a:pPr>
            <a:r>
              <a:rPr lang="zh-TW" altLang="en-US" sz="26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建立系統化</a:t>
            </a:r>
            <a:r>
              <a:rPr lang="zh-TW" altLang="en-US" sz="26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的目標管理與訓練</a:t>
            </a:r>
            <a:r>
              <a:rPr lang="zh-TW" altLang="en-US" sz="26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制度</a:t>
            </a:r>
          </a:p>
        </p:txBody>
      </p:sp>
    </p:spTree>
    <p:extLst>
      <p:ext uri="{BB962C8B-B14F-4D97-AF65-F5344CB8AC3E}">
        <p14:creationId xmlns:p14="http://schemas.microsoft.com/office/powerpoint/2010/main" val="344354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499617272"/>
              </p:ext>
            </p:extLst>
          </p:nvPr>
        </p:nvGraphicFramePr>
        <p:xfrm>
          <a:off x="928662" y="1071546"/>
          <a:ext cx="7286676" cy="5597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eform 14"/>
          <p:cNvSpPr>
            <a:spLocks/>
          </p:cNvSpPr>
          <p:nvPr/>
        </p:nvSpPr>
        <p:spPr bwMode="auto">
          <a:xfrm>
            <a:off x="323280" y="260450"/>
            <a:ext cx="7201048" cy="576262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227" y="0"/>
              </a:cxn>
              <a:cxn ang="0">
                <a:pos x="5307" y="0"/>
              </a:cxn>
              <a:cxn ang="0">
                <a:pos x="5307" y="182"/>
              </a:cxn>
              <a:cxn ang="0">
                <a:pos x="5126" y="363"/>
              </a:cxn>
              <a:cxn ang="0">
                <a:pos x="0" y="363"/>
              </a:cxn>
              <a:cxn ang="0">
                <a:pos x="0" y="182"/>
              </a:cxn>
            </a:cxnLst>
            <a:rect l="0" t="0" r="r" b="b"/>
            <a:pathLst>
              <a:path w="5307" h="363">
                <a:moveTo>
                  <a:pt x="0" y="182"/>
                </a:moveTo>
                <a:lnTo>
                  <a:pt x="227" y="0"/>
                </a:lnTo>
                <a:lnTo>
                  <a:pt x="5307" y="0"/>
                </a:lnTo>
                <a:lnTo>
                  <a:pt x="5307" y="182"/>
                </a:lnTo>
                <a:lnTo>
                  <a:pt x="5126" y="363"/>
                </a:lnTo>
                <a:lnTo>
                  <a:pt x="0" y="363"/>
                </a:lnTo>
                <a:lnTo>
                  <a:pt x="0" y="18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Strategy &amp; Goal </a:t>
            </a:r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設定</a:t>
            </a:r>
            <a:endParaRPr kumimoji="1" lang="zh-TW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12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群組 1"/>
          <p:cNvGrpSpPr>
            <a:grpSpLocks/>
          </p:cNvGrpSpPr>
          <p:nvPr/>
        </p:nvGrpSpPr>
        <p:grpSpPr bwMode="auto">
          <a:xfrm>
            <a:off x="-11113" y="0"/>
            <a:ext cx="9297988" cy="7051675"/>
            <a:chOff x="-11113" y="0"/>
            <a:chExt cx="9297988" cy="7051675"/>
          </a:xfrm>
        </p:grpSpPr>
        <p:pic>
          <p:nvPicPr>
            <p:cNvPr id="37891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13" y="0"/>
              <a:ext cx="9297988" cy="705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2" name="Freeform 4"/>
            <p:cNvSpPr>
              <a:spLocks/>
            </p:cNvSpPr>
            <p:nvPr/>
          </p:nvSpPr>
          <p:spPr bwMode="auto">
            <a:xfrm>
              <a:off x="395288" y="188913"/>
              <a:ext cx="8424862" cy="576262"/>
            </a:xfrm>
            <a:custGeom>
              <a:avLst/>
              <a:gdLst>
                <a:gd name="T0" fmla="*/ 0 w 5307"/>
                <a:gd name="T1" fmla="*/ 2147483647 h 363"/>
                <a:gd name="T2" fmla="*/ 2147483647 w 5307"/>
                <a:gd name="T3" fmla="*/ 0 h 363"/>
                <a:gd name="T4" fmla="*/ 2147483647 w 5307"/>
                <a:gd name="T5" fmla="*/ 0 h 363"/>
                <a:gd name="T6" fmla="*/ 2147483647 w 5307"/>
                <a:gd name="T7" fmla="*/ 2147483647 h 363"/>
                <a:gd name="T8" fmla="*/ 2147483647 w 5307"/>
                <a:gd name="T9" fmla="*/ 2147483647 h 363"/>
                <a:gd name="T10" fmla="*/ 0 w 5307"/>
                <a:gd name="T11" fmla="*/ 2147483647 h 363"/>
                <a:gd name="T12" fmla="*/ 0 w 5307"/>
                <a:gd name="T13" fmla="*/ 2147483647 h 3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07"/>
                <a:gd name="T22" fmla="*/ 0 h 363"/>
                <a:gd name="T23" fmla="*/ 5307 w 5307"/>
                <a:gd name="T24" fmla="*/ 363 h 3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07" h="363">
                  <a:moveTo>
                    <a:pt x="0" y="182"/>
                  </a:moveTo>
                  <a:lnTo>
                    <a:pt x="227" y="0"/>
                  </a:lnTo>
                  <a:lnTo>
                    <a:pt x="5307" y="0"/>
                  </a:lnTo>
                  <a:lnTo>
                    <a:pt x="5307" y="182"/>
                  </a:lnTo>
                  <a:lnTo>
                    <a:pt x="5126" y="363"/>
                  </a:lnTo>
                  <a:lnTo>
                    <a:pt x="0" y="363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dirty="0">
                <a:solidFill>
                  <a:prstClr val="black"/>
                </a:solidFill>
                <a:latin typeface="Helvetica" pitchFamily="34" charset="0"/>
              </a:endParaRPr>
            </a:p>
          </p:txBody>
        </p:sp>
        <p:sp>
          <p:nvSpPr>
            <p:cNvPr id="37893" name="Rectangle 5"/>
            <p:cNvSpPr>
              <a:spLocks/>
            </p:cNvSpPr>
            <p:nvPr/>
          </p:nvSpPr>
          <p:spPr bwMode="auto">
            <a:xfrm>
              <a:off x="714375" y="188913"/>
              <a:ext cx="6480175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2700" bIns="0" anchor="ctr"/>
            <a:lstStyle/>
            <a:p>
              <a:pPr marL="41275" defTabSz="801688"/>
              <a:r>
                <a:rPr kumimoji="0" lang="zh-TW" altLang="en-US" sz="2500" b="1" dirty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  <a:sym typeface="Franklin Gothic Demi" pitchFamily="34" charset="0"/>
                </a:rPr>
                <a:t>實現企業社會責任</a:t>
              </a:r>
              <a:endParaRPr kumimoji="0" lang="en-US" altLang="zh-TW" sz="2500" b="1" dirty="0">
                <a:solidFill>
                  <a:prstClr val="black"/>
                </a:solidFill>
                <a:latin typeface="Helvetica" pitchFamily="34" charset="0"/>
                <a:ea typeface="微軟正黑體" pitchFamily="34" charset="-120"/>
                <a:sym typeface="Franklin Gothic Demi" pitchFamily="34" charset="0"/>
              </a:endParaRPr>
            </a:p>
          </p:txBody>
        </p:sp>
        <p:sp>
          <p:nvSpPr>
            <p:cNvPr id="37894" name="Rectangle 7"/>
            <p:cNvSpPr>
              <a:spLocks/>
            </p:cNvSpPr>
            <p:nvPr/>
          </p:nvSpPr>
          <p:spPr bwMode="auto">
            <a:xfrm>
              <a:off x="714375" y="1268413"/>
              <a:ext cx="5081588" cy="130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5620" bIns="0"/>
            <a:lstStyle/>
            <a:p>
              <a:pPr marL="334963" indent="-300038" defTabSz="801688">
                <a:lnSpc>
                  <a:spcPct val="120000"/>
                </a:lnSpc>
              </a:pPr>
              <a:endParaRPr lang="en-US" altLang="zh-TW" sz="2000" dirty="0">
                <a:solidFill>
                  <a:srgbClr val="FF991D"/>
                </a:solidFill>
                <a:latin typeface="Helvetica" pitchFamily="34" charset="0"/>
                <a:ea typeface="微軟正黑體" pitchFamily="34" charset="-120"/>
                <a:sym typeface="Verdana" pitchFamily="34" charset="0"/>
              </a:endParaRPr>
            </a:p>
          </p:txBody>
        </p:sp>
        <p:sp>
          <p:nvSpPr>
            <p:cNvPr id="37895" name="AutoShape 15"/>
            <p:cNvSpPr>
              <a:spLocks noChangeArrowheads="1"/>
            </p:cNvSpPr>
            <p:nvPr/>
          </p:nvSpPr>
          <p:spPr bwMode="auto">
            <a:xfrm>
              <a:off x="2897188" y="5194300"/>
              <a:ext cx="6061075" cy="158750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34963" indent="-300038" algn="ctr" defTabSz="801688">
                <a:lnSpc>
                  <a:spcPct val="120000"/>
                </a:lnSpc>
              </a:pPr>
              <a:r>
                <a:rPr kumimoji="0" lang="zh-TW" altLang="en-US" sz="2200" dirty="0">
                  <a:solidFill>
                    <a:srgbClr val="FF991D"/>
                  </a:solidFill>
                  <a:latin typeface="微軟正黑體" pitchFamily="34" charset="-120"/>
                  <a:ea typeface="微軟正黑體" pitchFamily="34" charset="-120"/>
                  <a:sym typeface="VAG Rounded Std Light" pitchFamily="34" charset="0"/>
                </a:rPr>
                <a:t>「用力作夢，用力做自己」</a:t>
              </a:r>
              <a:r>
                <a:rPr lang="en-US" altLang="zh-TW" sz="2200" dirty="0">
                  <a:solidFill>
                    <a:srgbClr val="FF991D"/>
                  </a:solidFill>
                  <a:latin typeface="Helvetica" pitchFamily="34" charset="0"/>
                  <a:ea typeface="微軟正黑體" pitchFamily="34" charset="-120"/>
                  <a:sym typeface="Verdana" pitchFamily="34" charset="0"/>
                </a:rPr>
                <a:t> –  2008</a:t>
              </a:r>
              <a:r>
                <a:rPr lang="zh-TW" altLang="en-US" sz="2200" dirty="0">
                  <a:solidFill>
                    <a:srgbClr val="FF991D"/>
                  </a:solidFill>
                  <a:latin typeface="Helvetica" pitchFamily="34" charset="0"/>
                  <a:ea typeface="微軟正黑體" pitchFamily="34" charset="-120"/>
                  <a:sym typeface="Verdana" pitchFamily="34" charset="0"/>
                </a:rPr>
                <a:t>年成立</a:t>
              </a:r>
              <a:endParaRPr lang="en-US" altLang="zh-TW" sz="2200" dirty="0">
                <a:solidFill>
                  <a:srgbClr val="FF991D"/>
                </a:solidFill>
                <a:latin typeface="Helvetica" pitchFamily="34" charset="0"/>
                <a:ea typeface="微軟正黑體" pitchFamily="34" charset="-120"/>
                <a:sym typeface="Verdana" pitchFamily="34" charset="0"/>
              </a:endParaRPr>
            </a:p>
            <a:p>
              <a:pPr marL="334963" indent="-300038" algn="ctr" defTabSz="801688">
                <a:lnSpc>
                  <a:spcPct val="120000"/>
                </a:lnSpc>
              </a:pPr>
              <a:r>
                <a:rPr lang="zh-TW" altLang="en-US" sz="2200" dirty="0">
                  <a:solidFill>
                    <a:srgbClr val="FF991D"/>
                  </a:solidFill>
                  <a:latin typeface="Helvetica" pitchFamily="34" charset="0"/>
                  <a:ea typeface="微軟正黑體" pitchFamily="34" charset="-120"/>
                  <a:sym typeface="Verdana" pitchFamily="34" charset="0"/>
                </a:rPr>
                <a:t>遊戲橘子關懷基金會</a:t>
              </a:r>
              <a:r>
                <a:rPr lang="en-US" altLang="zh-TW" sz="2200" dirty="0">
                  <a:solidFill>
                    <a:srgbClr val="FF991D"/>
                  </a:solidFill>
                  <a:latin typeface="Helvetica" pitchFamily="34" charset="0"/>
                  <a:ea typeface="微軟正黑體" pitchFamily="34" charset="-120"/>
                  <a:sym typeface="Verdana" pitchFamily="34" charset="0"/>
                </a:rPr>
                <a:t>(CHEER UP Foundation)</a:t>
              </a:r>
              <a:r>
                <a:rPr lang="zh-TW" altLang="en-US" sz="2200" dirty="0">
                  <a:solidFill>
                    <a:srgbClr val="FF991D"/>
                  </a:solidFill>
                  <a:latin typeface="Helvetica" pitchFamily="34" charset="0"/>
                  <a:ea typeface="微軟正黑體" pitchFamily="34" charset="-120"/>
                  <a:sym typeface="Verdana" pitchFamily="34" charset="0"/>
                </a:rPr>
                <a:t>，</a:t>
              </a:r>
              <a:endParaRPr lang="en-US" altLang="zh-TW" sz="2200" dirty="0">
                <a:solidFill>
                  <a:srgbClr val="FF991D"/>
                </a:solidFill>
                <a:latin typeface="Helvetica" pitchFamily="34" charset="0"/>
                <a:ea typeface="微軟正黑體" pitchFamily="34" charset="-120"/>
                <a:sym typeface="Verdana" pitchFamily="34" charset="0"/>
              </a:endParaRPr>
            </a:p>
            <a:p>
              <a:pPr marL="334963" indent="-300038" algn="ctr" defTabSz="801688">
                <a:lnSpc>
                  <a:spcPct val="120000"/>
                </a:lnSpc>
              </a:pPr>
              <a:r>
                <a:rPr kumimoji="0" lang="zh-TW" altLang="en-US" sz="2200" dirty="0">
                  <a:solidFill>
                    <a:srgbClr val="FF991D"/>
                  </a:solidFill>
                  <a:latin typeface="微軟正黑體" pitchFamily="34" charset="-120"/>
                  <a:ea typeface="微軟正黑體" pitchFamily="34" charset="-120"/>
                  <a:sym typeface="VAG Rounded Std Light" pitchFamily="34" charset="0"/>
                </a:rPr>
                <a:t>期許成為青年朋友「夢想的推手」。</a:t>
              </a:r>
              <a:endParaRPr lang="en-US" altLang="zh-TW" sz="2200" dirty="0">
                <a:solidFill>
                  <a:srgbClr val="FF991D"/>
                </a:solidFill>
                <a:latin typeface="Helvetica" pitchFamily="34" charset="0"/>
                <a:ea typeface="微軟正黑體" pitchFamily="34" charset="-120"/>
                <a:sym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296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群組 1"/>
          <p:cNvGrpSpPr>
            <a:grpSpLocks/>
          </p:cNvGrpSpPr>
          <p:nvPr/>
        </p:nvGrpSpPr>
        <p:grpSpPr bwMode="auto">
          <a:xfrm>
            <a:off x="-25400" y="0"/>
            <a:ext cx="9182100" cy="6858000"/>
            <a:chOff x="-25400" y="0"/>
            <a:chExt cx="9182100" cy="6858000"/>
          </a:xfrm>
        </p:grpSpPr>
        <p:grpSp>
          <p:nvGrpSpPr>
            <p:cNvPr id="33795" name="群組 9"/>
            <p:cNvGrpSpPr>
              <a:grpSpLocks/>
            </p:cNvGrpSpPr>
            <p:nvPr/>
          </p:nvGrpSpPr>
          <p:grpSpPr bwMode="auto">
            <a:xfrm>
              <a:off x="-25400" y="0"/>
              <a:ext cx="9182100" cy="6858000"/>
              <a:chOff x="-25400" y="0"/>
              <a:chExt cx="9182100" cy="6858000"/>
            </a:xfrm>
          </p:grpSpPr>
          <p:pic>
            <p:nvPicPr>
              <p:cNvPr id="33801" name="圖片 9" descr="index-background-1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400" y="0"/>
                <a:ext cx="91821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04" name="Freeform 4"/>
              <p:cNvSpPr>
                <a:spLocks/>
              </p:cNvSpPr>
              <p:nvPr/>
            </p:nvSpPr>
            <p:spPr bwMode="auto">
              <a:xfrm>
                <a:off x="395288" y="188913"/>
                <a:ext cx="8424862" cy="576262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227" y="0"/>
                  </a:cxn>
                  <a:cxn ang="0">
                    <a:pos x="5307" y="0"/>
                  </a:cxn>
                  <a:cxn ang="0">
                    <a:pos x="5307" y="182"/>
                  </a:cxn>
                  <a:cxn ang="0">
                    <a:pos x="5126" y="363"/>
                  </a:cxn>
                  <a:cxn ang="0">
                    <a:pos x="0" y="363"/>
                  </a:cxn>
                  <a:cxn ang="0">
                    <a:pos x="0" y="182"/>
                  </a:cxn>
                </a:cxnLst>
                <a:rect l="0" t="0" r="r" b="b"/>
                <a:pathLst>
                  <a:path w="5307" h="363">
                    <a:moveTo>
                      <a:pt x="0" y="182"/>
                    </a:moveTo>
                    <a:lnTo>
                      <a:pt x="227" y="0"/>
                    </a:lnTo>
                    <a:lnTo>
                      <a:pt x="5307" y="0"/>
                    </a:lnTo>
                    <a:lnTo>
                      <a:pt x="5307" y="182"/>
                    </a:lnTo>
                    <a:lnTo>
                      <a:pt x="5126" y="363"/>
                    </a:lnTo>
                    <a:lnTo>
                      <a:pt x="0" y="363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altLang="zh-TW" dirty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endParaRPr>
              </a:p>
            </p:txBody>
          </p:sp>
          <p:sp>
            <p:nvSpPr>
              <p:cNvPr id="33803" name="Rectangle 5"/>
              <p:cNvSpPr>
                <a:spLocks/>
              </p:cNvSpPr>
              <p:nvPr/>
            </p:nvSpPr>
            <p:spPr bwMode="auto">
              <a:xfrm>
                <a:off x="722313" y="188914"/>
                <a:ext cx="6480175" cy="576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2700" bIns="0" anchor="ctr"/>
              <a:lstStyle/>
              <a:p>
                <a:pPr marL="41275" defTabSz="801688"/>
                <a:r>
                  <a:rPr lang="zh-TW" altLang="en-US" sz="2500" b="1" dirty="0" smtClean="0">
                    <a:solidFill>
                      <a:prstClr val="black"/>
                    </a:solidFill>
                    <a:latin typeface="Helvetica" pitchFamily="34" charset="0"/>
                    <a:ea typeface="微軟正黑體" pitchFamily="34" charset="-120"/>
                    <a:sym typeface="Franklin Gothic Demi" pitchFamily="34" charset="0"/>
                  </a:rPr>
                  <a:t>後續發展</a:t>
                </a:r>
                <a:endParaRPr kumimoji="0" lang="en-US" altLang="zh-TW" sz="2500" b="1" dirty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  <a:sym typeface="Franklin Gothic Demi" pitchFamily="34" charset="0"/>
                </a:endParaRPr>
              </a:p>
            </p:txBody>
          </p:sp>
        </p:grpSp>
        <p:grpSp>
          <p:nvGrpSpPr>
            <p:cNvPr id="33796" name="群組 1"/>
            <p:cNvGrpSpPr>
              <a:grpSpLocks/>
            </p:cNvGrpSpPr>
            <p:nvPr/>
          </p:nvGrpSpPr>
          <p:grpSpPr bwMode="auto">
            <a:xfrm>
              <a:off x="468313" y="1700808"/>
              <a:ext cx="8351837" cy="4464050"/>
              <a:chOff x="468313" y="1918295"/>
              <a:chExt cx="8351837" cy="4464050"/>
            </a:xfrm>
          </p:grpSpPr>
          <p:sp>
            <p:nvSpPr>
              <p:cNvPr id="11" name="Freeform 17"/>
              <p:cNvSpPr>
                <a:spLocks/>
              </p:cNvSpPr>
              <p:nvPr/>
            </p:nvSpPr>
            <p:spPr bwMode="auto">
              <a:xfrm>
                <a:off x="468313" y="1918295"/>
                <a:ext cx="8351837" cy="4464050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182" y="0"/>
                  </a:cxn>
                  <a:cxn ang="0">
                    <a:pos x="4672" y="0"/>
                  </a:cxn>
                  <a:cxn ang="0">
                    <a:pos x="4672" y="2222"/>
                  </a:cxn>
                  <a:cxn ang="0">
                    <a:pos x="0" y="2222"/>
                  </a:cxn>
                  <a:cxn ang="0">
                    <a:pos x="0" y="181"/>
                  </a:cxn>
                </a:cxnLst>
                <a:rect l="0" t="0" r="r" b="b"/>
                <a:pathLst>
                  <a:path w="4672" h="2222">
                    <a:moveTo>
                      <a:pt x="0" y="181"/>
                    </a:moveTo>
                    <a:lnTo>
                      <a:pt x="182" y="0"/>
                    </a:lnTo>
                    <a:lnTo>
                      <a:pt x="4672" y="0"/>
                    </a:lnTo>
                    <a:lnTo>
                      <a:pt x="4672" y="2222"/>
                    </a:lnTo>
                    <a:lnTo>
                      <a:pt x="0" y="2222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chemeClr val="bg1">
                  <a:alpha val="8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altLang="zh-TW" dirty="0">
                  <a:solidFill>
                    <a:prstClr val="black"/>
                  </a:solidFill>
                  <a:latin typeface="Helvetica" pitchFamily="34" charset="0"/>
                  <a:ea typeface="MS PGothic" pitchFamily="34" charset="-128"/>
                </a:endParaRPr>
              </a:p>
            </p:txBody>
          </p:sp>
          <p:sp>
            <p:nvSpPr>
              <p:cNvPr id="12" name="AutoShape 18"/>
              <p:cNvSpPr>
                <a:spLocks noChangeArrowheads="1"/>
              </p:cNvSpPr>
              <p:nvPr/>
            </p:nvSpPr>
            <p:spPr bwMode="auto">
              <a:xfrm rot="16200000">
                <a:off x="445294" y="1941314"/>
                <a:ext cx="368300" cy="322262"/>
              </a:xfrm>
              <a:prstGeom prst="rtTriangle">
                <a:avLst/>
              </a:prstGeom>
              <a:solidFill>
                <a:srgbClr val="FF8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zh-TW" dirty="0">
                  <a:solidFill>
                    <a:prstClr val="black"/>
                  </a:solidFill>
                  <a:latin typeface="Helvetic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3798" name="Rectangle 3"/>
            <p:cNvSpPr>
              <a:spLocks/>
            </p:cNvSpPr>
            <p:nvPr/>
          </p:nvSpPr>
          <p:spPr bwMode="auto">
            <a:xfrm>
              <a:off x="683568" y="1989014"/>
              <a:ext cx="8064896" cy="381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6898" bIns="0"/>
            <a:lstStyle/>
            <a:p>
              <a:pPr marL="266700" indent="-266700">
                <a:lnSpc>
                  <a:spcPct val="150000"/>
                </a:lnSpc>
                <a:buSzPct val="60000"/>
                <a:buFont typeface="Wingdings" pitchFamily="2" charset="2"/>
                <a:buChar char="l"/>
              </a:pPr>
              <a:r>
                <a:rPr lang="zh-TW" altLang="en-US" sz="2400" dirty="0" smtClean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雲端</a:t>
              </a:r>
              <a:r>
                <a:rPr lang="zh-TW" altLang="en-US" sz="2400" dirty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新世代專欄─遊戲產業雲端革命 跨平台無縫</a:t>
              </a:r>
              <a:r>
                <a:rPr lang="zh-TW" altLang="en-US" sz="2400" dirty="0" smtClean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體驗</a:t>
              </a:r>
              <a:r>
                <a:rPr lang="en-US" altLang="zh-TW" sz="1500" dirty="0" smtClean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(DIGITIMES</a:t>
              </a:r>
              <a:r>
                <a:rPr lang="zh-TW" altLang="en-US" sz="1500" dirty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中文</a:t>
              </a:r>
              <a:r>
                <a:rPr lang="zh-TW" altLang="en-US" sz="1500" dirty="0" smtClean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網</a:t>
              </a:r>
              <a:r>
                <a:rPr lang="en-US" altLang="zh-TW" sz="1500" dirty="0" smtClean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,</a:t>
              </a:r>
              <a:r>
                <a:rPr lang="zh-TW" altLang="en-US" sz="1500" dirty="0" smtClean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原文</a:t>
              </a:r>
              <a:r>
                <a:rPr lang="zh-TW" altLang="en-US" sz="1500" dirty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網址</a:t>
              </a:r>
              <a:r>
                <a:rPr lang="en-US" altLang="zh-TW" sz="1500" dirty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: </a:t>
              </a:r>
              <a:r>
                <a:rPr lang="zh-TW" altLang="en-US" sz="1500" dirty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雲端新世代專欄─遊戲產業雲端革命 跨平台無縫</a:t>
              </a:r>
              <a:r>
                <a:rPr lang="zh-TW" altLang="en-US" sz="1500" dirty="0" smtClean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體驗</a:t>
              </a:r>
              <a:r>
                <a:rPr lang="en-US" altLang="zh-TW" sz="1500" dirty="0" smtClean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)</a:t>
              </a:r>
              <a:r>
                <a:rPr lang="zh-TW" altLang="en-US" sz="1500" dirty="0" smtClean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 </a:t>
              </a:r>
              <a:endParaRPr lang="en-US" altLang="zh-TW" sz="1500" dirty="0">
                <a:solidFill>
                  <a:prstClr val="black"/>
                </a:solidFill>
                <a:latin typeface="Helvetica" pitchFamily="34" charset="0"/>
                <a:ea typeface="微軟正黑體" pitchFamily="34" charset="-120"/>
              </a:endParaRPr>
            </a:p>
            <a:p>
              <a:pPr marL="266700" indent="-266700">
                <a:lnSpc>
                  <a:spcPct val="150000"/>
                </a:lnSpc>
                <a:buSzPct val="60000"/>
                <a:buFont typeface="Wingdings" pitchFamily="2" charset="2"/>
                <a:buChar char="l"/>
              </a:pPr>
              <a:r>
                <a:rPr lang="en-US" altLang="zh-TW" sz="2400" dirty="0" smtClean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Y2012 </a:t>
              </a:r>
              <a:r>
                <a:rPr lang="zh-TW" altLang="en-US" sz="2400" dirty="0" smtClean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遊戲</a:t>
              </a:r>
              <a:r>
                <a:rPr lang="zh-TW" altLang="en-US" sz="2400" dirty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橘子為即時提供營運資訊 設集團資訊長拉高</a:t>
              </a:r>
              <a:r>
                <a:rPr lang="en-US" altLang="zh-TW" sz="2400" dirty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IT</a:t>
              </a:r>
              <a:r>
                <a:rPr lang="zh-TW" altLang="en-US" sz="2400" dirty="0" smtClean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</a:rPr>
                <a:t>層級</a:t>
              </a:r>
              <a:endParaRPr lang="en-US" altLang="zh-TW" sz="2400" dirty="0" smtClean="0">
                <a:solidFill>
                  <a:prstClr val="black"/>
                </a:solidFill>
                <a:latin typeface="Helvetica" pitchFamily="34" charset="0"/>
                <a:ea typeface="微軟正黑體" pitchFamily="34" charset="-120"/>
              </a:endParaRPr>
            </a:p>
            <a:p>
              <a:pPr marL="266700" indent="-266700">
                <a:lnSpc>
                  <a:spcPct val="150000"/>
                </a:lnSpc>
                <a:buSzPct val="60000"/>
                <a:buFont typeface="Wingdings" pitchFamily="2" charset="2"/>
                <a:buChar char="l"/>
              </a:pPr>
              <a:r>
                <a:rPr lang="en-US" altLang="zh-TW" sz="2400" b="1" u="sng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Y2014 Nov. </a:t>
              </a:r>
              <a:r>
                <a:rPr lang="zh-TW" altLang="en-US" sz="2400" b="1" u="sng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遊戲</a:t>
              </a:r>
              <a:r>
                <a:rPr lang="zh-TW" altLang="en-US" sz="24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橘子宣示要成為網路公司，收購樂利</a:t>
              </a:r>
              <a:r>
                <a:rPr lang="en-US" altLang="zh-TW" sz="24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51%</a:t>
              </a:r>
              <a:r>
                <a:rPr lang="zh-TW" altLang="en-US" sz="2400" b="1" u="sng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股份</a:t>
              </a:r>
              <a:endParaRPr lang="en-US" altLang="zh-TW" sz="24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266700" indent="-266700">
                <a:lnSpc>
                  <a:spcPct val="150000"/>
                </a:lnSpc>
                <a:buSzPct val="60000"/>
                <a:buFont typeface="Wingdings" pitchFamily="2" charset="2"/>
                <a:buChar char="l"/>
              </a:pPr>
              <a:endParaRPr lang="zh-TW" altLang="en-US" sz="1000" dirty="0">
                <a:solidFill>
                  <a:prstClr val="black"/>
                </a:solidFill>
                <a:latin typeface="Helvetica" pitchFamily="34" charset="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026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群組 9"/>
          <p:cNvGrpSpPr>
            <a:grpSpLocks/>
          </p:cNvGrpSpPr>
          <p:nvPr/>
        </p:nvGrpSpPr>
        <p:grpSpPr bwMode="auto">
          <a:xfrm>
            <a:off x="-25400" y="0"/>
            <a:ext cx="9182100" cy="6858000"/>
            <a:chOff x="-25400" y="0"/>
            <a:chExt cx="9182100" cy="6858000"/>
          </a:xfrm>
        </p:grpSpPr>
        <p:pic>
          <p:nvPicPr>
            <p:cNvPr id="33801" name="圖片 9" descr="index-background-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0" y="0"/>
              <a:ext cx="91821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4" name="Freeform 4"/>
            <p:cNvSpPr>
              <a:spLocks/>
            </p:cNvSpPr>
            <p:nvPr/>
          </p:nvSpPr>
          <p:spPr bwMode="auto">
            <a:xfrm>
              <a:off x="395288" y="188913"/>
              <a:ext cx="8424862" cy="576262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227" y="0"/>
                </a:cxn>
                <a:cxn ang="0">
                  <a:pos x="5307" y="0"/>
                </a:cxn>
                <a:cxn ang="0">
                  <a:pos x="5307" y="182"/>
                </a:cxn>
                <a:cxn ang="0">
                  <a:pos x="5126" y="363"/>
                </a:cxn>
                <a:cxn ang="0">
                  <a:pos x="0" y="363"/>
                </a:cxn>
                <a:cxn ang="0">
                  <a:pos x="0" y="182"/>
                </a:cxn>
              </a:cxnLst>
              <a:rect l="0" t="0" r="r" b="b"/>
              <a:pathLst>
                <a:path w="5307" h="363">
                  <a:moveTo>
                    <a:pt x="0" y="182"/>
                  </a:moveTo>
                  <a:lnTo>
                    <a:pt x="227" y="0"/>
                  </a:lnTo>
                  <a:lnTo>
                    <a:pt x="5307" y="0"/>
                  </a:lnTo>
                  <a:lnTo>
                    <a:pt x="5307" y="182"/>
                  </a:lnTo>
                  <a:lnTo>
                    <a:pt x="5126" y="363"/>
                  </a:lnTo>
                  <a:lnTo>
                    <a:pt x="0" y="363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altLang="zh-TW" dirty="0">
                <a:solidFill>
                  <a:prstClr val="black"/>
                </a:solidFill>
                <a:latin typeface="Helvetica" pitchFamily="34" charset="0"/>
                <a:ea typeface="微軟正黑體" pitchFamily="34" charset="-120"/>
              </a:endParaRPr>
            </a:p>
          </p:txBody>
        </p:sp>
        <p:sp>
          <p:nvSpPr>
            <p:cNvPr id="33803" name="Rectangle 5"/>
            <p:cNvSpPr>
              <a:spLocks/>
            </p:cNvSpPr>
            <p:nvPr/>
          </p:nvSpPr>
          <p:spPr bwMode="auto">
            <a:xfrm>
              <a:off x="722313" y="188914"/>
              <a:ext cx="6480175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2700" bIns="0" anchor="ctr"/>
            <a:lstStyle/>
            <a:p>
              <a:pPr marL="41275" defTabSz="801688"/>
              <a:r>
                <a:rPr lang="zh-TW" altLang="en-US" sz="2500" b="1" dirty="0" smtClean="0">
                  <a:solidFill>
                    <a:prstClr val="black"/>
                  </a:solidFill>
                  <a:latin typeface="Helvetica" pitchFamily="34" charset="0"/>
                  <a:ea typeface="微軟正黑體" pitchFamily="34" charset="-120"/>
                  <a:sym typeface="Franklin Gothic Demi" pitchFamily="34" charset="0"/>
                </a:rPr>
                <a:t>後續發展</a:t>
              </a:r>
              <a:endParaRPr kumimoji="0" lang="en-US" altLang="zh-TW" sz="2500" b="1" dirty="0">
                <a:solidFill>
                  <a:prstClr val="black"/>
                </a:solidFill>
                <a:latin typeface="Helvetica" pitchFamily="34" charset="0"/>
                <a:ea typeface="微軟正黑體" pitchFamily="34" charset="-120"/>
                <a:sym typeface="Franklin Gothic Demi" pitchFamily="34" charset="0"/>
              </a:endParaRPr>
            </a:p>
          </p:txBody>
        </p:sp>
      </p:grpSp>
      <p:sp>
        <p:nvSpPr>
          <p:cNvPr id="13" name="Freeform 17"/>
          <p:cNvSpPr>
            <a:spLocks/>
          </p:cNvSpPr>
          <p:nvPr/>
        </p:nvSpPr>
        <p:spPr bwMode="auto">
          <a:xfrm>
            <a:off x="468313" y="1485230"/>
            <a:ext cx="8351837" cy="4464050"/>
          </a:xfrm>
          <a:custGeom>
            <a:avLst/>
            <a:gdLst/>
            <a:ahLst/>
            <a:cxnLst>
              <a:cxn ang="0">
                <a:pos x="0" y="181"/>
              </a:cxn>
              <a:cxn ang="0">
                <a:pos x="182" y="0"/>
              </a:cxn>
              <a:cxn ang="0">
                <a:pos x="4672" y="0"/>
              </a:cxn>
              <a:cxn ang="0">
                <a:pos x="4672" y="2222"/>
              </a:cxn>
              <a:cxn ang="0">
                <a:pos x="0" y="2222"/>
              </a:cxn>
              <a:cxn ang="0">
                <a:pos x="0" y="181"/>
              </a:cxn>
            </a:cxnLst>
            <a:rect l="0" t="0" r="r" b="b"/>
            <a:pathLst>
              <a:path w="4672" h="2222">
                <a:moveTo>
                  <a:pt x="0" y="181"/>
                </a:moveTo>
                <a:lnTo>
                  <a:pt x="182" y="0"/>
                </a:lnTo>
                <a:lnTo>
                  <a:pt x="4672" y="0"/>
                </a:lnTo>
                <a:lnTo>
                  <a:pt x="4672" y="2222"/>
                </a:lnTo>
                <a:lnTo>
                  <a:pt x="0" y="2222"/>
                </a:lnTo>
                <a:lnTo>
                  <a:pt x="0" y="181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zh-TW" sz="2800" b="1" dirty="0" smtClean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2500" b="1" dirty="0" smtClean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知名</a:t>
            </a:r>
            <a:r>
              <a:rPr lang="zh-TW" altLang="en-US" sz="2500" b="1" dirty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遊戲公司「遊戲橘子」宣佈取得樂利數位 </a:t>
            </a:r>
            <a:r>
              <a:rPr lang="en-US" altLang="zh-TW" sz="2500" b="1" dirty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51%</a:t>
            </a:r>
            <a:r>
              <a:rPr lang="zh-TW" altLang="en-US" sz="2500" b="1" dirty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股份，將樂利數位納入子公司，執行長劉柏園表示要將橘子轉型成為最酷的網路公司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hlinkClick r:id="rId4"/>
              </a:rPr>
              <a:t>一個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  <a:hlinkClick r:id="rId4"/>
              </a:rPr>
              <a:t>月前才剛推出群眾募資平台「群募貝果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  <a:hlinkClick r:id="rId4"/>
              </a:rPr>
              <a:t>(</a:t>
            </a:r>
            <a:r>
              <a:rPr lang="en-US" altLang="zh-TW" sz="2000" dirty="0" err="1">
                <a:latin typeface="微軟正黑體" pitchFamily="34" charset="-120"/>
                <a:ea typeface="微軟正黑體" pitchFamily="34" charset="-120"/>
                <a:hlinkClick r:id="rId4"/>
              </a:rPr>
              <a:t>WeBackers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  <a:hlinkClick r:id="rId4"/>
              </a:rPr>
              <a:t>)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  <a:hlinkClick r:id="rId4"/>
              </a:rPr>
              <a:t>」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，並舉辦成立記者會，鼓勵台灣有夢想的團隊，在平台上提案募集資金，群募貝果將適時提供必要的資源，協助這些團隊加速發展。</a:t>
            </a:r>
          </a:p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樂利主要有自營電商、社群平台以及品牌電商營運，旗下品牌包含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15fun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（已於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/10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月結束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、「二丫美妝網站」以及「</a:t>
            </a:r>
            <a:r>
              <a:rPr lang="en-US" altLang="zh-TW" sz="2000" dirty="0" err="1">
                <a:latin typeface="微軟正黑體" pitchFamily="34" charset="-120"/>
                <a:ea typeface="微軟正黑體" pitchFamily="34" charset="-120"/>
              </a:rPr>
              <a:t>HerBuy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」，品牌電商營運的部份則是協助企業客戶在中國的天貓、京東等購物平台建立分館，並提供行銷、物流、倉儲等服務，目前代表性夥伴為牛爾娜露可、香港莎莎等，據稱去年總營收已達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億元水準。不過有趣的是，在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  <a:hlinkClick r:id="rId5"/>
              </a:rPr>
              <a:t> </a:t>
            </a:r>
            <a:r>
              <a:rPr lang="en-US" altLang="zh-TW" sz="2000" dirty="0" err="1">
                <a:latin typeface="微軟正黑體" pitchFamily="34" charset="-120"/>
                <a:ea typeface="微軟正黑體" pitchFamily="34" charset="-120"/>
                <a:hlinkClick r:id="rId5"/>
              </a:rPr>
              <a:t>Alexa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  <a:hlinkClick r:id="rId5"/>
              </a:rPr>
              <a:t>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  <a:hlinkClick r:id="rId5"/>
              </a:rPr>
              <a:t>上，</a:t>
            </a:r>
            <a:r>
              <a:rPr lang="en-US" altLang="zh-TW" sz="2000" dirty="0" err="1">
                <a:latin typeface="微軟正黑體" pitchFamily="34" charset="-120"/>
                <a:ea typeface="微軟正黑體" pitchFamily="34" charset="-120"/>
                <a:hlinkClick r:id="rId5"/>
              </a:rPr>
              <a:t>HerBuy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  <a:hlinkClick r:id="rId5"/>
              </a:rPr>
              <a:t>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  <a:hlinkClick r:id="rId5"/>
              </a:rPr>
              <a:t>的流量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並沒有顯著的進到台灣前千大，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  <a:hlinkClick r:id="rId6"/>
              </a:rPr>
              <a:t>粉絲團的人數也未超過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  <a:hlinkClick r:id="rId6"/>
              </a:rPr>
              <a:t>5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  <a:hlinkClick r:id="rId6"/>
              </a:rPr>
              <a:t>萬人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4433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4"/>
          <p:cNvSpPr txBox="1">
            <a:spLocks/>
          </p:cNvSpPr>
          <p:nvPr/>
        </p:nvSpPr>
        <p:spPr bwMode="auto">
          <a:xfrm>
            <a:off x="722313" y="3933056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ISMS </a:t>
            </a:r>
            <a:r>
              <a:rPr kumimoji="0" lang="zh-TW" alt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資訊安全品質管理</a:t>
            </a:r>
            <a:endParaRPr kumimoji="0" lang="zh-TW" altLang="en-US" sz="4000" b="1" i="0" u="none" strike="noStrike" kern="1200" cap="all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7" name="文字版面配置區 5"/>
          <p:cNvSpPr txBox="1">
            <a:spLocks/>
          </p:cNvSpPr>
          <p:nvPr/>
        </p:nvSpPr>
        <p:spPr bwMode="auto">
          <a:xfrm>
            <a:off x="722313" y="2420888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3BD7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參考資料 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3BD7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23BD7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5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251520" y="2444211"/>
            <a:ext cx="2667000" cy="4297775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spcBef>
                <a:spcPct val="50000"/>
              </a:spcBef>
              <a:buClrTx/>
              <a:buFontTx/>
              <a:buChar char="–"/>
            </a:pPr>
            <a:r>
              <a:rPr kumimoji="0" lang="zh-TW" altLang="en-US" sz="2000" b="1" dirty="0">
                <a:solidFill>
                  <a:schemeClr val="bg2">
                    <a:lumMod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資訊風險管理體系</a:t>
            </a:r>
          </a:p>
          <a:p>
            <a:pPr marL="185738" indent="-185738">
              <a:spcBef>
                <a:spcPct val="50000"/>
              </a:spcBef>
              <a:buClrTx/>
              <a:buFontTx/>
              <a:buChar char="–"/>
            </a:pPr>
            <a:r>
              <a:rPr kumimoji="0" lang="zh-TW" altLang="en-US" sz="2000" b="1" dirty="0">
                <a:solidFill>
                  <a:schemeClr val="bg2">
                    <a:lumMod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公司營運機密資料</a:t>
            </a:r>
          </a:p>
          <a:p>
            <a:pPr marL="185738" indent="-185738">
              <a:spcBef>
                <a:spcPct val="50000"/>
              </a:spcBef>
              <a:buClrTx/>
              <a:buFontTx/>
              <a:buChar char="–"/>
            </a:pPr>
            <a:r>
              <a:rPr kumimoji="0" lang="zh-TW" altLang="en-US" sz="2000" b="1" dirty="0">
                <a:solidFill>
                  <a:schemeClr val="bg2">
                    <a:lumMod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專業知識與專利等智慧財產權</a:t>
            </a:r>
          </a:p>
          <a:p>
            <a:pPr marL="185738" indent="-185738">
              <a:spcBef>
                <a:spcPct val="50000"/>
              </a:spcBef>
              <a:buClrTx/>
              <a:buFontTx/>
              <a:buChar char="–"/>
            </a:pPr>
            <a:r>
              <a:rPr kumimoji="0" lang="zh-TW" altLang="en-US" sz="2000" b="1" dirty="0">
                <a:solidFill>
                  <a:schemeClr val="bg2">
                    <a:lumMod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企業形象：良好的資訊安全控管體系</a:t>
            </a:r>
          </a:p>
        </p:txBody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251520" y="1124744"/>
            <a:ext cx="3234952" cy="1247460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公司競爭力</a:t>
            </a: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3059832" y="2420888"/>
            <a:ext cx="2800200" cy="4321099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spcBef>
                <a:spcPct val="50000"/>
              </a:spcBef>
              <a:buClrTx/>
              <a:buFontTx/>
              <a:buChar char="–"/>
            </a:pPr>
            <a:r>
              <a:rPr kumimoji="0" lang="zh-TW" altLang="en-US" sz="2000" b="1" dirty="0">
                <a:solidFill>
                  <a:schemeClr val="bg2">
                    <a:lumMod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上市公司內控規定</a:t>
            </a:r>
          </a:p>
          <a:p>
            <a:pPr marL="185738" indent="-185738">
              <a:spcBef>
                <a:spcPct val="50000"/>
              </a:spcBef>
              <a:buClrTx/>
              <a:buFontTx/>
              <a:buChar char="–"/>
            </a:pPr>
            <a:r>
              <a:rPr kumimoji="0" lang="zh-TW" altLang="en-US" sz="2000" b="1" dirty="0">
                <a:solidFill>
                  <a:schemeClr val="bg2">
                    <a:lumMod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電路佈局保護法</a:t>
            </a:r>
          </a:p>
          <a:p>
            <a:pPr marL="185738" indent="-185738">
              <a:spcBef>
                <a:spcPct val="50000"/>
              </a:spcBef>
              <a:buClrTx/>
              <a:buFontTx/>
              <a:buChar char="–"/>
            </a:pPr>
            <a:r>
              <a:rPr kumimoji="0" lang="zh-TW" altLang="en-US" sz="2000" b="1" dirty="0">
                <a:solidFill>
                  <a:schemeClr val="bg2">
                    <a:lumMod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營業秘密法</a:t>
            </a:r>
          </a:p>
          <a:p>
            <a:pPr marL="185738" indent="-185738">
              <a:spcBef>
                <a:spcPct val="50000"/>
              </a:spcBef>
              <a:buClrTx/>
              <a:buFontTx/>
              <a:buChar char="–"/>
            </a:pPr>
            <a:r>
              <a:rPr kumimoji="0" lang="zh-TW" altLang="en-US" sz="2000" b="1" dirty="0">
                <a:solidFill>
                  <a:schemeClr val="bg2">
                    <a:lumMod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電腦處理個人資料保護法</a:t>
            </a:r>
          </a:p>
          <a:p>
            <a:pPr marL="185738" indent="-185738">
              <a:spcBef>
                <a:spcPct val="50000"/>
              </a:spcBef>
              <a:buClrTx/>
              <a:buFontTx/>
              <a:buChar char="–"/>
            </a:pPr>
            <a:r>
              <a:rPr kumimoji="0" lang="zh-TW" altLang="en-US" sz="2000" b="1" dirty="0">
                <a:solidFill>
                  <a:schemeClr val="bg2">
                    <a:lumMod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刑法電腦犯罪 </a:t>
            </a:r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2918520" y="1124744"/>
            <a:ext cx="3234952" cy="1247460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業務需要</a:t>
            </a:r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6012160" y="2420888"/>
            <a:ext cx="2808312" cy="4249091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spcBef>
                <a:spcPct val="50000"/>
              </a:spcBef>
              <a:buClrTx/>
              <a:buFontTx/>
              <a:buChar char="–"/>
            </a:pPr>
            <a:r>
              <a:rPr kumimoji="0" lang="zh-TW" altLang="en-US" sz="2000" b="1" dirty="0">
                <a:solidFill>
                  <a:schemeClr val="bg2">
                    <a:lumMod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更好的服務品質：不中斷的企業經營管理能力</a:t>
            </a:r>
          </a:p>
          <a:p>
            <a:pPr marL="185738" indent="-185738">
              <a:spcBef>
                <a:spcPct val="50000"/>
              </a:spcBef>
              <a:buClrTx/>
              <a:buFontTx/>
              <a:buChar char="–"/>
            </a:pPr>
            <a:r>
              <a:rPr kumimoji="0" lang="zh-TW" altLang="en-US" sz="2000" b="1" dirty="0">
                <a:solidFill>
                  <a:schemeClr val="bg2">
                    <a:lumMod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系統強化體系建置</a:t>
            </a:r>
          </a:p>
          <a:p>
            <a:pPr marL="185738" indent="-185738">
              <a:spcBef>
                <a:spcPct val="50000"/>
              </a:spcBef>
              <a:buClrTx/>
              <a:buFontTx/>
              <a:buChar char="–"/>
            </a:pPr>
            <a:r>
              <a:rPr kumimoji="0" lang="zh-TW" altLang="en-US" sz="2000" b="1" dirty="0">
                <a:solidFill>
                  <a:schemeClr val="bg2">
                    <a:lumMod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變更管理</a:t>
            </a:r>
          </a:p>
          <a:p>
            <a:pPr marL="185738" indent="-185738">
              <a:spcBef>
                <a:spcPct val="50000"/>
              </a:spcBef>
              <a:buClrTx/>
              <a:buFontTx/>
              <a:buChar char="–"/>
            </a:pPr>
            <a:r>
              <a:rPr kumimoji="0" lang="zh-TW" altLang="en-US" sz="2000" b="1" dirty="0">
                <a:solidFill>
                  <a:schemeClr val="bg2">
                    <a:lumMod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良好的資訊安全控管體系</a:t>
            </a:r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5585520" y="1124744"/>
            <a:ext cx="3234952" cy="1247460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資訊安全</a:t>
            </a: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203826" y="188640"/>
            <a:ext cx="7824558" cy="576262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227" y="0"/>
              </a:cxn>
              <a:cxn ang="0">
                <a:pos x="5307" y="0"/>
              </a:cxn>
              <a:cxn ang="0">
                <a:pos x="5307" y="182"/>
              </a:cxn>
              <a:cxn ang="0">
                <a:pos x="5126" y="363"/>
              </a:cxn>
              <a:cxn ang="0">
                <a:pos x="0" y="363"/>
              </a:cxn>
              <a:cxn ang="0">
                <a:pos x="0" y="182"/>
              </a:cxn>
            </a:cxnLst>
            <a:rect l="0" t="0" r="r" b="b"/>
            <a:pathLst>
              <a:path w="5307" h="363">
                <a:moveTo>
                  <a:pt x="0" y="182"/>
                </a:moveTo>
                <a:lnTo>
                  <a:pt x="227" y="0"/>
                </a:lnTo>
                <a:lnTo>
                  <a:pt x="5307" y="0"/>
                </a:lnTo>
                <a:lnTo>
                  <a:pt x="5307" y="182"/>
                </a:lnTo>
                <a:lnTo>
                  <a:pt x="5126" y="363"/>
                </a:lnTo>
                <a:lnTo>
                  <a:pt x="0" y="363"/>
                </a:lnTo>
                <a:lnTo>
                  <a:pt x="0" y="18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r>
              <a:rPr lang="zh-TW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資訊安全管理體系的營運</a:t>
            </a:r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眼光 </a:t>
            </a:r>
            <a:r>
              <a:rPr lang="en-US" altLang="zh-TW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--ISO27001</a:t>
            </a:r>
            <a:endParaRPr kumimoji="1" lang="zh-TW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 descr="j03005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28" y="1557338"/>
            <a:ext cx="4032738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9187" name="Group 3"/>
          <p:cNvGrpSpPr>
            <a:grpSpLocks/>
          </p:cNvGrpSpPr>
          <p:nvPr/>
        </p:nvGrpSpPr>
        <p:grpSpPr bwMode="auto">
          <a:xfrm>
            <a:off x="4211517" y="1052513"/>
            <a:ext cx="920334" cy="1223962"/>
            <a:chOff x="2608" y="1752"/>
            <a:chExt cx="412" cy="454"/>
          </a:xfrm>
        </p:grpSpPr>
        <p:graphicFrame>
          <p:nvGraphicFramePr>
            <p:cNvPr id="349188" name="Object 4"/>
            <p:cNvGraphicFramePr>
              <a:graphicFrameLocks noChangeAspect="1"/>
            </p:cNvGraphicFramePr>
            <p:nvPr/>
          </p:nvGraphicFramePr>
          <p:xfrm>
            <a:off x="2608" y="1752"/>
            <a:ext cx="387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Clip" r:id="rId4" imgW="3192120" imgH="3749400" progId="MS_ClipArt_Gallery.2">
                    <p:embed/>
                  </p:oleObj>
                </mc:Choice>
                <mc:Fallback>
                  <p:oleObj name="Clip" r:id="rId4" imgW="3192120" imgH="37494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" y="1752"/>
                          <a:ext cx="387" cy="4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9189" name="Text Box 5"/>
            <p:cNvSpPr txBox="1">
              <a:spLocks noChangeArrowheads="1"/>
            </p:cNvSpPr>
            <p:nvPr/>
          </p:nvSpPr>
          <p:spPr bwMode="auto">
            <a:xfrm>
              <a:off x="2653" y="1862"/>
              <a:ext cx="36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800" b="0">
                  <a:solidFill>
                    <a:srgbClr val="000066"/>
                  </a:solidFill>
                  <a:latin typeface="Times New Roman" pitchFamily="18" charset="0"/>
                  <a:ea typeface="標楷體" pitchFamily="65" charset="-120"/>
                </a:rPr>
                <a:t>資安  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800" b="0">
                  <a:solidFill>
                    <a:srgbClr val="000066"/>
                  </a:solidFill>
                  <a:latin typeface="Times New Roman" pitchFamily="18" charset="0"/>
                  <a:ea typeface="標楷體" pitchFamily="65" charset="-120"/>
                </a:rPr>
                <a:t>政策  </a:t>
              </a:r>
            </a:p>
          </p:txBody>
        </p:sp>
      </p:grpSp>
      <p:pic>
        <p:nvPicPr>
          <p:cNvPr id="349190" name="Picture 6" descr="j02330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723" y="1458913"/>
            <a:ext cx="868974" cy="90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9191" name="Picture 7" descr="j023465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8831" y="2670176"/>
            <a:ext cx="910004" cy="1171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9192" name="Picture 8" descr="j020558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4408" y="1003301"/>
            <a:ext cx="1018443" cy="962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9193" name="Group 9"/>
          <p:cNvGrpSpPr>
            <a:grpSpLocks/>
          </p:cNvGrpSpPr>
          <p:nvPr/>
        </p:nvGrpSpPr>
        <p:grpSpPr bwMode="auto">
          <a:xfrm>
            <a:off x="2987920" y="4292600"/>
            <a:ext cx="3096357" cy="647700"/>
            <a:chOff x="1655" y="3385"/>
            <a:chExt cx="1951" cy="408"/>
          </a:xfrm>
        </p:grpSpPr>
        <p:pic>
          <p:nvPicPr>
            <p:cNvPr id="349194" name="Picture 10" descr="j019538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3385"/>
              <a:ext cx="454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9195" name="Picture 11" descr="j019538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3385"/>
              <a:ext cx="454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9196" name="Picture 12" descr="j019538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3385"/>
              <a:ext cx="454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9197" name="Picture 13" descr="j019538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3385"/>
              <a:ext cx="454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9198" name="Picture 14" descr="j020546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28" y="5229226"/>
            <a:ext cx="410454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199" name="Picture 15" descr="j020546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13" y="2311401"/>
            <a:ext cx="934915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200" name="Picture 16" descr="j023468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12" y="3463926"/>
            <a:ext cx="1008185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9201" name="Text Box 17"/>
          <p:cNvSpPr txBox="1">
            <a:spLocks noChangeArrowheads="1"/>
          </p:cNvSpPr>
          <p:nvPr/>
        </p:nvSpPr>
        <p:spPr bwMode="auto">
          <a:xfrm>
            <a:off x="1386255" y="1039813"/>
            <a:ext cx="109757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1800" b="0" dirty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組織安全</a:t>
            </a:r>
          </a:p>
        </p:txBody>
      </p:sp>
      <p:sp>
        <p:nvSpPr>
          <p:cNvPr id="349202" name="Text Box 18"/>
          <p:cNvSpPr txBox="1">
            <a:spLocks noChangeArrowheads="1"/>
          </p:cNvSpPr>
          <p:nvPr/>
        </p:nvSpPr>
        <p:spPr bwMode="auto">
          <a:xfrm>
            <a:off x="1241182" y="4076701"/>
            <a:ext cx="1099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1800" b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人員安全</a:t>
            </a:r>
          </a:p>
        </p:txBody>
      </p:sp>
      <p:sp>
        <p:nvSpPr>
          <p:cNvPr id="349203" name="Text Box 19"/>
          <p:cNvSpPr txBox="1">
            <a:spLocks noChangeArrowheads="1"/>
          </p:cNvSpPr>
          <p:nvPr/>
        </p:nvSpPr>
        <p:spPr bwMode="auto">
          <a:xfrm>
            <a:off x="6660173" y="4111626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 b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資訊資產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 b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分類</a:t>
            </a:r>
          </a:p>
        </p:txBody>
      </p:sp>
      <p:sp>
        <p:nvSpPr>
          <p:cNvPr id="349204" name="Text Box 20"/>
          <p:cNvSpPr txBox="1">
            <a:spLocks noChangeArrowheads="1"/>
          </p:cNvSpPr>
          <p:nvPr/>
        </p:nvSpPr>
        <p:spPr bwMode="auto">
          <a:xfrm>
            <a:off x="3708889" y="2492376"/>
            <a:ext cx="1453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通訊與作業</a:t>
            </a:r>
          </a:p>
        </p:txBody>
      </p:sp>
      <p:sp>
        <p:nvSpPr>
          <p:cNvPr id="349205" name="Text Box 21"/>
          <p:cNvSpPr txBox="1">
            <a:spLocks noChangeArrowheads="1"/>
          </p:cNvSpPr>
          <p:nvPr/>
        </p:nvSpPr>
        <p:spPr bwMode="auto">
          <a:xfrm>
            <a:off x="3544767" y="3854451"/>
            <a:ext cx="1099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1800" b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存取控制</a:t>
            </a:r>
          </a:p>
        </p:txBody>
      </p:sp>
      <p:sp>
        <p:nvSpPr>
          <p:cNvPr id="349206" name="Line 22"/>
          <p:cNvSpPr>
            <a:spLocks noChangeShapeType="1"/>
          </p:cNvSpPr>
          <p:nvPr/>
        </p:nvSpPr>
        <p:spPr bwMode="auto">
          <a:xfrm flipV="1">
            <a:off x="4572000" y="3860801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9207" name="Text Box 23"/>
          <p:cNvSpPr txBox="1">
            <a:spLocks noChangeArrowheads="1"/>
          </p:cNvSpPr>
          <p:nvPr/>
        </p:nvSpPr>
        <p:spPr bwMode="auto">
          <a:xfrm>
            <a:off x="3779228" y="4941888"/>
            <a:ext cx="1784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1800" b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系統開發與維護</a:t>
            </a:r>
          </a:p>
        </p:txBody>
      </p:sp>
      <p:sp>
        <p:nvSpPr>
          <p:cNvPr id="349208" name="Text Box 24"/>
          <p:cNvSpPr txBox="1">
            <a:spLocks noChangeArrowheads="1"/>
          </p:cNvSpPr>
          <p:nvPr/>
        </p:nvSpPr>
        <p:spPr bwMode="auto">
          <a:xfrm>
            <a:off x="3708889" y="6092826"/>
            <a:ext cx="178337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1800" b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實體與環境安全</a:t>
            </a:r>
          </a:p>
        </p:txBody>
      </p:sp>
      <p:pic>
        <p:nvPicPr>
          <p:cNvPr id="349209" name="Picture 25" descr="j028700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7" y="1341439"/>
            <a:ext cx="937846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9210" name="Text Box 26"/>
          <p:cNvSpPr txBox="1">
            <a:spLocks noChangeArrowheads="1"/>
          </p:cNvSpPr>
          <p:nvPr/>
        </p:nvSpPr>
        <p:spPr bwMode="auto">
          <a:xfrm>
            <a:off x="136282" y="4989513"/>
            <a:ext cx="1556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800" b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營運持續管理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 b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BCP</a:t>
            </a:r>
          </a:p>
        </p:txBody>
      </p:sp>
      <p:pic>
        <p:nvPicPr>
          <p:cNvPr id="349211" name="Picture 27" descr="j030084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39" y="1268413"/>
            <a:ext cx="899746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9212" name="Text Box 28"/>
          <p:cNvSpPr txBox="1">
            <a:spLocks noChangeArrowheads="1"/>
          </p:cNvSpPr>
          <p:nvPr/>
        </p:nvSpPr>
        <p:spPr bwMode="auto">
          <a:xfrm>
            <a:off x="7451481" y="4803775"/>
            <a:ext cx="1289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800" b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符合性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 b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Compliance</a:t>
            </a:r>
          </a:p>
        </p:txBody>
      </p:sp>
      <p:sp>
        <p:nvSpPr>
          <p:cNvPr id="30" name="Freeform 14"/>
          <p:cNvSpPr>
            <a:spLocks/>
          </p:cNvSpPr>
          <p:nvPr/>
        </p:nvSpPr>
        <p:spPr bwMode="auto">
          <a:xfrm>
            <a:off x="203826" y="188640"/>
            <a:ext cx="7824558" cy="576262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227" y="0"/>
              </a:cxn>
              <a:cxn ang="0">
                <a:pos x="5307" y="0"/>
              </a:cxn>
              <a:cxn ang="0">
                <a:pos x="5307" y="182"/>
              </a:cxn>
              <a:cxn ang="0">
                <a:pos x="5126" y="363"/>
              </a:cxn>
              <a:cxn ang="0">
                <a:pos x="0" y="363"/>
              </a:cxn>
              <a:cxn ang="0">
                <a:pos x="0" y="182"/>
              </a:cxn>
            </a:cxnLst>
            <a:rect l="0" t="0" r="r" b="b"/>
            <a:pathLst>
              <a:path w="5307" h="363">
                <a:moveTo>
                  <a:pt x="0" y="182"/>
                </a:moveTo>
                <a:lnTo>
                  <a:pt x="227" y="0"/>
                </a:lnTo>
                <a:lnTo>
                  <a:pt x="5307" y="0"/>
                </a:lnTo>
                <a:lnTo>
                  <a:pt x="5307" y="182"/>
                </a:lnTo>
                <a:lnTo>
                  <a:pt x="5126" y="363"/>
                </a:lnTo>
                <a:lnTo>
                  <a:pt x="0" y="363"/>
                </a:lnTo>
                <a:lnTo>
                  <a:pt x="0" y="18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r>
              <a:rPr lang="en-US" altLang="zh-TW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ISMS </a:t>
            </a:r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涵蓋</a:t>
            </a:r>
            <a:r>
              <a:rPr lang="zh-TW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的資訊安全範疇</a:t>
            </a:r>
            <a:endParaRPr kumimoji="1" lang="zh-TW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群組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196" name="Picture 9" descr="about-backgrou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395288" y="188913"/>
              <a:ext cx="8424862" cy="576262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227" y="0"/>
                </a:cxn>
                <a:cxn ang="0">
                  <a:pos x="5307" y="0"/>
                </a:cxn>
                <a:cxn ang="0">
                  <a:pos x="5307" y="182"/>
                </a:cxn>
                <a:cxn ang="0">
                  <a:pos x="5126" y="363"/>
                </a:cxn>
                <a:cxn ang="0">
                  <a:pos x="0" y="363"/>
                </a:cxn>
                <a:cxn ang="0">
                  <a:pos x="0" y="182"/>
                </a:cxn>
              </a:cxnLst>
              <a:rect l="0" t="0" r="r" b="b"/>
              <a:pathLst>
                <a:path w="5307" h="363">
                  <a:moveTo>
                    <a:pt x="0" y="182"/>
                  </a:moveTo>
                  <a:lnTo>
                    <a:pt x="227" y="0"/>
                  </a:lnTo>
                  <a:lnTo>
                    <a:pt x="5307" y="0"/>
                  </a:lnTo>
                  <a:lnTo>
                    <a:pt x="5307" y="182"/>
                  </a:lnTo>
                  <a:lnTo>
                    <a:pt x="5126" y="363"/>
                  </a:lnTo>
                  <a:lnTo>
                    <a:pt x="0" y="363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altLang="zh-TW" dirty="0">
                <a:latin typeface="Helvetica" pitchFamily="34" charset="0"/>
                <a:ea typeface="微軟正黑體" pitchFamily="34" charset="-120"/>
              </a:endParaRPr>
            </a:p>
          </p:txBody>
        </p:sp>
        <p:sp>
          <p:nvSpPr>
            <p:cNvPr id="7172" name="Rectangle 5"/>
            <p:cNvSpPr>
              <a:spLocks/>
            </p:cNvSpPr>
            <p:nvPr/>
          </p:nvSpPr>
          <p:spPr bwMode="auto">
            <a:xfrm>
              <a:off x="684213" y="188913"/>
              <a:ext cx="3509962" cy="576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2700" bIns="0" anchor="ctr"/>
            <a:lstStyle/>
            <a:p>
              <a:pPr marL="41275" defTabSz="801688">
                <a:defRPr/>
              </a:pPr>
              <a:r>
                <a:rPr kumimoji="0" lang="en-US" altLang="zh-TW" sz="2500" b="1" dirty="0">
                  <a:latin typeface="Helvetica" pitchFamily="34" charset="0"/>
                  <a:ea typeface="微軟正黑體" pitchFamily="34" charset="-120"/>
                  <a:sym typeface="Franklin Gothic Demi" pitchFamily="34" charset="0"/>
                </a:rPr>
                <a:t>Gamania</a:t>
              </a:r>
              <a:r>
                <a:rPr kumimoji="0" lang="zh-TW" altLang="en-US" sz="2500" b="1" dirty="0">
                  <a:latin typeface="Franklin Gothic Demi" pitchFamily="34" charset="0"/>
                  <a:ea typeface="微軟正黑體" pitchFamily="34" charset="-120"/>
                  <a:sym typeface="Franklin Gothic Demi" pitchFamily="34" charset="0"/>
                </a:rPr>
                <a:t>簡介</a:t>
              </a:r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468313" y="1557338"/>
              <a:ext cx="8208962" cy="4657725"/>
            </a:xfrm>
            <a:custGeom>
              <a:avLst/>
              <a:gdLst>
                <a:gd name="connsiteX0" fmla="*/ 0 w 10000"/>
                <a:gd name="connsiteY0" fmla="*/ 672 h 10000"/>
                <a:gd name="connsiteX1" fmla="*/ 39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672 h 10000"/>
                <a:gd name="connsiteX0" fmla="*/ 0 w 10000"/>
                <a:gd name="connsiteY0" fmla="*/ 636 h 10000"/>
                <a:gd name="connsiteX1" fmla="*/ 39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63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636"/>
                  </a:moveTo>
                  <a:lnTo>
                    <a:pt x="390" y="0"/>
                  </a:ln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 w="9525">
              <a:noFill/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altLang="zh-TW" dirty="0">
                <a:latin typeface="Helvetica" pitchFamily="34" charset="0"/>
                <a:ea typeface="微軟正黑體" pitchFamily="34" charset="-120"/>
              </a:endParaRPr>
            </a:p>
          </p:txBody>
        </p:sp>
        <p:sp>
          <p:nvSpPr>
            <p:cNvPr id="8200" name="AutoShape 22"/>
            <p:cNvSpPr>
              <a:spLocks noChangeArrowheads="1"/>
            </p:cNvSpPr>
            <p:nvPr/>
          </p:nvSpPr>
          <p:spPr bwMode="auto">
            <a:xfrm rot="-5400000">
              <a:off x="488950" y="1541463"/>
              <a:ext cx="288925" cy="320675"/>
            </a:xfrm>
            <a:prstGeom prst="rtTriangle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zh-TW" dirty="0">
                <a:latin typeface="Helvetica" pitchFamily="34" charset="0"/>
                <a:ea typeface="微軟正黑體" pitchFamily="34" charset="-120"/>
              </a:endParaRPr>
            </a:p>
          </p:txBody>
        </p:sp>
        <p:sp>
          <p:nvSpPr>
            <p:cNvPr id="8201" name="Rectangle 3"/>
            <p:cNvSpPr>
              <a:spLocks/>
            </p:cNvSpPr>
            <p:nvPr/>
          </p:nvSpPr>
          <p:spPr bwMode="auto">
            <a:xfrm>
              <a:off x="1763688" y="1892523"/>
              <a:ext cx="6880225" cy="376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6898" bIns="0"/>
            <a:lstStyle/>
            <a:p>
              <a:pPr marL="361950" indent="-361950" defTabSz="801688">
                <a:buSzPct val="60000"/>
              </a:pPr>
              <a:r>
                <a:rPr kumimoji="0" lang="zh-TW" altLang="en-US" sz="24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遊戲橘子數位科技股份有限公司</a:t>
              </a:r>
              <a:endParaRPr kumimoji="0" lang="en-US" altLang="zh-TW" sz="2400" dirty="0">
                <a:latin typeface="Helvetica" pitchFamily="34" charset="0"/>
                <a:ea typeface="微軟正黑體" pitchFamily="34" charset="-120"/>
                <a:sym typeface="VAG Rounded Std Light" pitchFamily="34" charset="0"/>
              </a:endParaRPr>
            </a:p>
            <a:p>
              <a:pPr marL="361950" indent="-361950" defTabSz="801688">
                <a:buSzPct val="60000"/>
              </a:pPr>
              <a:r>
                <a:rPr kumimoji="0" lang="en-US" altLang="zh-TW" sz="1400" dirty="0" err="1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Gamania</a:t>
              </a:r>
              <a:r>
                <a:rPr kumimoji="0" lang="en-US" altLang="zh-TW" sz="14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 Digital Entertainment Co., Ltd.</a:t>
              </a:r>
            </a:p>
            <a:p>
              <a:pPr marL="361950" indent="-361950" defTabSz="801688">
                <a:buSzPct val="60000"/>
              </a:pPr>
              <a:endParaRPr kumimoji="0" lang="en-US" altLang="zh-TW" sz="1400" dirty="0">
                <a:latin typeface="Helvetica" pitchFamily="34" charset="0"/>
                <a:ea typeface="微軟正黑體" pitchFamily="34" charset="-120"/>
                <a:sym typeface="VAG Rounded Std Light" pitchFamily="34" charset="0"/>
              </a:endParaRPr>
            </a:p>
            <a:p>
              <a:pPr marL="361950" indent="-361950" defTabSz="801688">
                <a:spcBef>
                  <a:spcPts val="663"/>
                </a:spcBef>
                <a:buClr>
                  <a:srgbClr val="000000"/>
                </a:buClr>
                <a:buSzPct val="60000"/>
                <a:buFont typeface="Wingdings" pitchFamily="2" charset="2"/>
                <a:buChar char="l"/>
              </a:pPr>
              <a:r>
                <a:rPr kumimoji="0"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VAG Rounded Std Light" pitchFamily="34" charset="0"/>
                </a:rPr>
                <a:t>設立日期：</a:t>
              </a:r>
              <a:r>
                <a:rPr kumimoji="0"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VAG Rounded Std Light" pitchFamily="34" charset="0"/>
                </a:rPr>
                <a:t>1995</a:t>
              </a:r>
              <a:r>
                <a:rPr kumimoji="0"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VAG Rounded Std Light" pitchFamily="34" charset="0"/>
                </a:rPr>
                <a:t>年</a:t>
              </a:r>
              <a:r>
                <a:rPr kumimoji="0"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VAG Rounded Std Light" pitchFamily="34" charset="0"/>
                </a:rPr>
                <a:t>6</a:t>
              </a:r>
              <a:r>
                <a:rPr kumimoji="0"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VAG Rounded Std Light" pitchFamily="34" charset="0"/>
                </a:rPr>
                <a:t>月</a:t>
              </a:r>
              <a:endPara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VAG Rounded Std Light" pitchFamily="34" charset="0"/>
              </a:endParaRPr>
            </a:p>
            <a:p>
              <a:pPr marL="361950" indent="-361950" defTabSz="801688">
                <a:spcBef>
                  <a:spcPts val="663"/>
                </a:spcBef>
                <a:buClr>
                  <a:srgbClr val="000000"/>
                </a:buClr>
                <a:buSzPct val="60000"/>
                <a:buFont typeface="Wingdings" pitchFamily="2" charset="2"/>
                <a:buChar char="l"/>
              </a:pPr>
              <a:r>
                <a:rPr kumimoji="0"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VAG Rounded Std Light" pitchFamily="34" charset="0"/>
                </a:rPr>
                <a:t>資本額：</a:t>
              </a:r>
              <a:r>
                <a:rPr kumimoji="0"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VAG Rounded Std Light" pitchFamily="34" charset="0"/>
                </a:rPr>
                <a:t>NT$ 15.68</a:t>
              </a:r>
              <a:r>
                <a:rPr kumimoji="0"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VAG Rounded Std Light" pitchFamily="34" charset="0"/>
                </a:rPr>
                <a:t>億元</a:t>
              </a:r>
            </a:p>
            <a:p>
              <a:pPr marL="361950" indent="-361950" defTabSz="801688">
                <a:spcBef>
                  <a:spcPts val="663"/>
                </a:spcBef>
                <a:buClr>
                  <a:srgbClr val="000000"/>
                </a:buClr>
                <a:buSzPct val="60000"/>
                <a:buFont typeface="Wingdings" pitchFamily="2" charset="2"/>
                <a:buChar char="l"/>
              </a:pPr>
              <a:r>
                <a:rPr kumimoji="0"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VAG Rounded Std Light" pitchFamily="34" charset="0"/>
                </a:rPr>
                <a:t>上櫃日期：</a:t>
              </a:r>
              <a:r>
                <a:rPr kumimoji="0"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VAG Rounded Std Light" pitchFamily="34" charset="0"/>
                </a:rPr>
                <a:t>2002</a:t>
              </a:r>
              <a:r>
                <a:rPr kumimoji="0"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VAG Rounded Std Light" pitchFamily="34" charset="0"/>
                </a:rPr>
                <a:t>年</a:t>
              </a:r>
              <a:r>
                <a:rPr kumimoji="0"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VAG Rounded Std Light" pitchFamily="34" charset="0"/>
                </a:rPr>
                <a:t>5</a:t>
              </a:r>
              <a:r>
                <a:rPr kumimoji="0"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VAG Rounded Std Light" pitchFamily="34" charset="0"/>
                </a:rPr>
                <a:t>月</a:t>
              </a:r>
              <a:endPara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VAG Rounded Std Light" pitchFamily="34" charset="0"/>
              </a:endParaRPr>
            </a:p>
            <a:p>
              <a:pPr marL="361950" indent="-361950" defTabSz="801688">
                <a:spcBef>
                  <a:spcPts val="663"/>
                </a:spcBef>
                <a:buClr>
                  <a:srgbClr val="000000"/>
                </a:buClr>
                <a:buSzPct val="60000"/>
                <a:buFont typeface="Wingdings" pitchFamily="2" charset="2"/>
                <a:buChar char="l"/>
              </a:pPr>
              <a:r>
                <a:rPr kumimoji="0"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VAG Rounded Std Light" pitchFamily="34" charset="0"/>
                </a:rPr>
                <a:t>集團</a:t>
              </a:r>
              <a:r>
                <a:rPr kumimoji="0"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VAG Rounded Std Light" pitchFamily="34" charset="0"/>
                </a:rPr>
                <a:t>執行長：劉柏園 </a:t>
              </a:r>
              <a:r>
                <a:rPr kumimoji="0" lang="en-US" altLang="ja-JP" sz="14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VAG Rounded Std Light" pitchFamily="34" charset="0"/>
                </a:rPr>
                <a:t>(Albert Liu)</a:t>
              </a:r>
              <a:endParaRPr kumimoji="0"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sym typeface="VAG Rounded Std Light" pitchFamily="34" charset="0"/>
              </a:endParaRPr>
            </a:p>
            <a:p>
              <a:pPr marL="361950" indent="-361950" defTabSz="801688">
                <a:spcBef>
                  <a:spcPts val="663"/>
                </a:spcBef>
                <a:buClr>
                  <a:srgbClr val="000000"/>
                </a:buClr>
                <a:buSzPct val="60000"/>
                <a:buFont typeface="Wingdings" pitchFamily="2" charset="2"/>
                <a:buChar char="l"/>
              </a:pPr>
              <a:r>
                <a:rPr kumimoji="0"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VAG Rounded Std Light" pitchFamily="34" charset="0"/>
                </a:rPr>
                <a:t>營業範圍：線上</a:t>
              </a:r>
              <a:r>
                <a:rPr kumimoji="0"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VAG Rounded Std Light" pitchFamily="34" charset="0"/>
                </a:rPr>
                <a:t>遊戲、數位資訊服務、動畫文創</a:t>
              </a:r>
              <a:endParaRPr kumimoji="0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VAG Rounded Std Light" pitchFamily="34" charset="0"/>
              </a:endParaRPr>
            </a:p>
            <a:p>
              <a:pPr marL="361950" indent="-361950" defTabSz="801688">
                <a:spcBef>
                  <a:spcPts val="663"/>
                </a:spcBef>
                <a:buClr>
                  <a:srgbClr val="000000"/>
                </a:buClr>
                <a:buSzPct val="60000"/>
                <a:buFont typeface="Wingdings" pitchFamily="2" charset="2"/>
                <a:buChar char="l"/>
              </a:pP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營業規模：</a:t>
              </a:r>
              <a:r>
                <a: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NT$ 90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億元 </a:t>
              </a:r>
              <a:r>
                <a: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(2014F)</a:t>
              </a:r>
            </a:p>
            <a:p>
              <a:pPr marL="361950" indent="-361950" defTabSz="801688">
                <a:spcBef>
                  <a:spcPts val="663"/>
                </a:spcBef>
                <a:buClr>
                  <a:srgbClr val="000000"/>
                </a:buClr>
                <a:buSzPct val="60000"/>
                <a:buFont typeface="Wingdings" pitchFamily="2" charset="2"/>
                <a:buChar char="l"/>
              </a:pP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集團員工：</a:t>
              </a:r>
              <a:r>
                <a: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1100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61950" indent="-361950" defTabSz="801688">
                <a:spcBef>
                  <a:spcPts val="663"/>
                </a:spcBef>
                <a:buClr>
                  <a:srgbClr val="000000"/>
                </a:buClr>
                <a:buSzPct val="60000"/>
                <a:buFont typeface="Wingdings" pitchFamily="2" charset="2"/>
                <a:buChar char="l"/>
              </a:pPr>
              <a:endParaRPr kumimoji="0" lang="en-US" altLang="zh-TW" sz="1400" dirty="0">
                <a:latin typeface="Helvetica" pitchFamily="34" charset="0"/>
                <a:ea typeface="微軟正黑體" pitchFamily="34" charset="-120"/>
                <a:sym typeface="VAG Rounded Std Light" pitchFamily="34" charset="0"/>
              </a:endParaRPr>
            </a:p>
            <a:p>
              <a:pPr marL="361950" indent="-361950" defTabSz="801688">
                <a:buSzPct val="60000"/>
              </a:pPr>
              <a:r>
                <a:rPr kumimoji="0" lang="zh-TW" altLang="en-US" sz="14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  </a:t>
              </a:r>
              <a:endParaRPr lang="zh-TW" altLang="en-US" sz="1400" dirty="0">
                <a:latin typeface="Helvetica" pitchFamily="34" charset="0"/>
              </a:endParaRPr>
            </a:p>
          </p:txBody>
        </p:sp>
        <p:sp>
          <p:nvSpPr>
            <p:cNvPr id="8202" name="矩形 9"/>
            <p:cNvSpPr>
              <a:spLocks noChangeArrowheads="1"/>
            </p:cNvSpPr>
            <p:nvPr/>
          </p:nvSpPr>
          <p:spPr bwMode="auto">
            <a:xfrm>
              <a:off x="4448175" y="3244850"/>
              <a:ext cx="2476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rgbClr val="FF9515"/>
                  </a:solidFill>
                  <a:latin typeface="Helvetica" pitchFamily="34" charset="0"/>
                  <a:ea typeface="微軟正黑體" pitchFamily="34" charset="-120"/>
                </a:rPr>
                <a:t> </a:t>
              </a:r>
              <a:endParaRPr lang="zh-TW" altLang="en-US" dirty="0">
                <a:latin typeface="Helvetica" pitchFamily="34" charset="0"/>
                <a:ea typeface="微軟正黑體" pitchFamily="34" charset="-120"/>
              </a:endParaRPr>
            </a:p>
          </p:txBody>
        </p:sp>
      </p:grpSp>
      <p:pic>
        <p:nvPicPr>
          <p:cNvPr id="8195" name="Picture 4" descr="Little G-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179638"/>
            <a:ext cx="8636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85" y="304800"/>
            <a:ext cx="7772400" cy="609600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ISMS</a:t>
            </a:r>
            <a:r>
              <a:rPr lang="zh-TW" altLang="en-US" sz="3600" b="1" dirty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建置流程說明</a:t>
            </a:r>
          </a:p>
        </p:txBody>
      </p:sp>
      <p:sp>
        <p:nvSpPr>
          <p:cNvPr id="364547" name="Oval 3"/>
          <p:cNvSpPr>
            <a:spLocks noChangeArrowheads="1"/>
          </p:cNvSpPr>
          <p:nvPr/>
        </p:nvSpPr>
        <p:spPr bwMode="auto">
          <a:xfrm>
            <a:off x="323852" y="1343025"/>
            <a:ext cx="1308481" cy="677280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成立專案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工作小組</a:t>
            </a:r>
          </a:p>
        </p:txBody>
      </p:sp>
      <p:sp>
        <p:nvSpPr>
          <p:cNvPr id="364548" name="Oval 4"/>
          <p:cNvSpPr>
            <a:spLocks noChangeArrowheads="1"/>
          </p:cNvSpPr>
          <p:nvPr/>
        </p:nvSpPr>
        <p:spPr bwMode="auto">
          <a:xfrm>
            <a:off x="1128346" y="2255838"/>
            <a:ext cx="1308482" cy="67728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資安現狀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系統評估</a:t>
            </a:r>
          </a:p>
        </p:txBody>
      </p:sp>
      <p:sp>
        <p:nvSpPr>
          <p:cNvPr id="364549" name="Oval 5"/>
          <p:cNvSpPr>
            <a:spLocks noChangeArrowheads="1"/>
          </p:cNvSpPr>
          <p:nvPr/>
        </p:nvSpPr>
        <p:spPr bwMode="auto">
          <a:xfrm>
            <a:off x="1834663" y="1558927"/>
            <a:ext cx="1556033" cy="740521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規劃調整資訊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安全組織</a:t>
            </a:r>
          </a:p>
        </p:txBody>
      </p:sp>
      <p:sp>
        <p:nvSpPr>
          <p:cNvPr id="364550" name="Oval 6"/>
          <p:cNvSpPr>
            <a:spLocks noChangeArrowheads="1"/>
          </p:cNvSpPr>
          <p:nvPr/>
        </p:nvSpPr>
        <p:spPr bwMode="auto">
          <a:xfrm>
            <a:off x="395654" y="3409950"/>
            <a:ext cx="1308482" cy="67728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現行營運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流程評估</a:t>
            </a:r>
          </a:p>
        </p:txBody>
      </p:sp>
      <p:sp>
        <p:nvSpPr>
          <p:cNvPr id="364551" name="Oval 7"/>
          <p:cNvSpPr>
            <a:spLocks noChangeArrowheads="1"/>
          </p:cNvSpPr>
          <p:nvPr/>
        </p:nvSpPr>
        <p:spPr bwMode="auto">
          <a:xfrm>
            <a:off x="1992923" y="3214688"/>
            <a:ext cx="1306798" cy="67728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資訊資產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清查表列</a:t>
            </a:r>
          </a:p>
        </p:txBody>
      </p:sp>
      <p:sp>
        <p:nvSpPr>
          <p:cNvPr id="364552" name="Oval 8"/>
          <p:cNvSpPr>
            <a:spLocks noChangeArrowheads="1"/>
          </p:cNvSpPr>
          <p:nvPr/>
        </p:nvSpPr>
        <p:spPr bwMode="auto">
          <a:xfrm>
            <a:off x="1201616" y="4343400"/>
            <a:ext cx="1308482" cy="67728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資訊資產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分類</a:t>
            </a:r>
          </a:p>
        </p:txBody>
      </p:sp>
      <p:sp>
        <p:nvSpPr>
          <p:cNvPr id="364553" name="Oval 9"/>
          <p:cNvSpPr>
            <a:spLocks noChangeArrowheads="1"/>
          </p:cNvSpPr>
          <p:nvPr/>
        </p:nvSpPr>
        <p:spPr bwMode="auto">
          <a:xfrm>
            <a:off x="1749669" y="5230813"/>
            <a:ext cx="1308482" cy="67728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資訊資產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控制權責</a:t>
            </a:r>
          </a:p>
        </p:txBody>
      </p:sp>
      <p:sp>
        <p:nvSpPr>
          <p:cNvPr id="364554" name="Oval 10"/>
          <p:cNvSpPr>
            <a:spLocks noChangeArrowheads="1"/>
          </p:cNvSpPr>
          <p:nvPr/>
        </p:nvSpPr>
        <p:spPr bwMode="auto">
          <a:xfrm>
            <a:off x="3289789" y="2351088"/>
            <a:ext cx="1306798" cy="67728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資訊資產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群組化</a:t>
            </a:r>
          </a:p>
        </p:txBody>
      </p:sp>
      <p:sp>
        <p:nvSpPr>
          <p:cNvPr id="364555" name="Oval 11"/>
          <p:cNvSpPr>
            <a:spLocks noChangeArrowheads="1"/>
          </p:cNvSpPr>
          <p:nvPr/>
        </p:nvSpPr>
        <p:spPr bwMode="auto">
          <a:xfrm>
            <a:off x="3937489" y="1462088"/>
            <a:ext cx="1306798" cy="677280"/>
          </a:xfrm>
          <a:prstGeom prst="ellipse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弱點與威脅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分析</a:t>
            </a:r>
          </a:p>
        </p:txBody>
      </p:sp>
      <p:sp>
        <p:nvSpPr>
          <p:cNvPr id="364556" name="Oval 12"/>
          <p:cNvSpPr>
            <a:spLocks noChangeArrowheads="1"/>
          </p:cNvSpPr>
          <p:nvPr/>
        </p:nvSpPr>
        <p:spPr bwMode="auto">
          <a:xfrm>
            <a:off x="5449768" y="1895475"/>
            <a:ext cx="1308481" cy="677280"/>
          </a:xfrm>
          <a:prstGeom prst="ellipse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定義風險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可接受水準</a:t>
            </a:r>
          </a:p>
        </p:txBody>
      </p:sp>
      <p:sp>
        <p:nvSpPr>
          <p:cNvPr id="364557" name="Oval 13"/>
          <p:cNvSpPr>
            <a:spLocks noChangeArrowheads="1"/>
          </p:cNvSpPr>
          <p:nvPr/>
        </p:nvSpPr>
        <p:spPr bwMode="auto">
          <a:xfrm>
            <a:off x="4572000" y="2927350"/>
            <a:ext cx="1308482" cy="67728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控管選擇</a:t>
            </a:r>
          </a:p>
        </p:txBody>
      </p:sp>
      <p:sp>
        <p:nvSpPr>
          <p:cNvPr id="364558" name="Oval 14"/>
          <p:cNvSpPr>
            <a:spLocks noChangeArrowheads="1"/>
          </p:cNvSpPr>
          <p:nvPr/>
        </p:nvSpPr>
        <p:spPr bwMode="auto">
          <a:xfrm>
            <a:off x="3563816" y="3790950"/>
            <a:ext cx="1308482" cy="67728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差異分析</a:t>
            </a:r>
          </a:p>
        </p:txBody>
      </p:sp>
      <p:sp>
        <p:nvSpPr>
          <p:cNvPr id="364559" name="Oval 15"/>
          <p:cNvSpPr>
            <a:spLocks noChangeArrowheads="1"/>
          </p:cNvSpPr>
          <p:nvPr/>
        </p:nvSpPr>
        <p:spPr bwMode="auto">
          <a:xfrm>
            <a:off x="3276600" y="4727578"/>
            <a:ext cx="1308482" cy="740521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資安政策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與程序設計</a:t>
            </a:r>
          </a:p>
        </p:txBody>
      </p:sp>
      <p:sp>
        <p:nvSpPr>
          <p:cNvPr id="364560" name="Oval 16"/>
          <p:cNvSpPr>
            <a:spLocks noChangeArrowheads="1"/>
          </p:cNvSpPr>
          <p:nvPr/>
        </p:nvSpPr>
        <p:spPr bwMode="auto">
          <a:xfrm>
            <a:off x="6877050" y="4583113"/>
            <a:ext cx="165539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資安管理系統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運作與維護</a:t>
            </a:r>
          </a:p>
        </p:txBody>
      </p:sp>
      <p:sp>
        <p:nvSpPr>
          <p:cNvPr id="364561" name="Oval 17"/>
          <p:cNvSpPr>
            <a:spLocks noChangeArrowheads="1"/>
          </p:cNvSpPr>
          <p:nvPr/>
        </p:nvSpPr>
        <p:spPr bwMode="auto">
          <a:xfrm>
            <a:off x="5366240" y="3646488"/>
            <a:ext cx="1736224" cy="1017960"/>
          </a:xfrm>
          <a:prstGeom prst="ellipse">
            <a:avLst/>
          </a:prstGeom>
          <a:solidFill>
            <a:srgbClr val="339933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資安稽核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體系建置與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ea typeface="標楷體" pitchFamily="65" charset="-120"/>
              </a:rPr>
              <a:t>程序設計</a:t>
            </a:r>
          </a:p>
        </p:txBody>
      </p:sp>
      <p:sp>
        <p:nvSpPr>
          <p:cNvPr id="364562" name="Oval 18"/>
          <p:cNvSpPr>
            <a:spLocks noChangeArrowheads="1"/>
          </p:cNvSpPr>
          <p:nvPr/>
        </p:nvSpPr>
        <p:spPr bwMode="auto">
          <a:xfrm>
            <a:off x="7668358" y="3668713"/>
            <a:ext cx="1306798" cy="67728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ea typeface="標楷體" pitchFamily="65" charset="-120"/>
              </a:rPr>
              <a:t>驗證單位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ea typeface="標楷體" pitchFamily="65" charset="-120"/>
              </a:rPr>
              <a:t>評審</a:t>
            </a:r>
            <a:endParaRPr kumimoji="0" lang="zh-TW" altLang="en-US" sz="10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64563" name="Oval 19"/>
          <p:cNvSpPr>
            <a:spLocks noChangeArrowheads="1"/>
          </p:cNvSpPr>
          <p:nvPr/>
        </p:nvSpPr>
        <p:spPr bwMode="auto">
          <a:xfrm>
            <a:off x="6803783" y="2062163"/>
            <a:ext cx="1308481" cy="67728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ea typeface="標楷體" pitchFamily="65" charset="-120"/>
              </a:rPr>
              <a:t>資安稽核</a:t>
            </a:r>
          </a:p>
        </p:txBody>
      </p:sp>
      <p:cxnSp>
        <p:nvCxnSpPr>
          <p:cNvPr id="364564" name="AutoShape 20"/>
          <p:cNvCxnSpPr>
            <a:cxnSpLocks noChangeShapeType="1"/>
            <a:stCxn id="364547" idx="4"/>
            <a:endCxn id="364548" idx="1"/>
          </p:cNvCxnSpPr>
          <p:nvPr/>
        </p:nvCxnSpPr>
        <p:spPr bwMode="auto">
          <a:xfrm rot="16200000" flipH="1">
            <a:off x="981672" y="2016726"/>
            <a:ext cx="334718" cy="341876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4565" name="AutoShape 21"/>
          <p:cNvCxnSpPr>
            <a:cxnSpLocks noChangeShapeType="1"/>
            <a:stCxn id="364548" idx="3"/>
            <a:endCxn id="364550" idx="0"/>
          </p:cNvCxnSpPr>
          <p:nvPr/>
        </p:nvCxnSpPr>
        <p:spPr bwMode="auto">
          <a:xfrm rot="5400000">
            <a:off x="896924" y="2986904"/>
            <a:ext cx="576017" cy="27007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4566" name="AutoShape 22"/>
          <p:cNvCxnSpPr>
            <a:cxnSpLocks noChangeShapeType="1"/>
            <a:stCxn id="364550" idx="4"/>
            <a:endCxn id="364552" idx="1"/>
          </p:cNvCxnSpPr>
          <p:nvPr/>
        </p:nvCxnSpPr>
        <p:spPr bwMode="auto">
          <a:xfrm rot="16200000" flipH="1">
            <a:off x="1043890" y="4093235"/>
            <a:ext cx="355355" cy="343344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4567" name="AutoShape 23"/>
          <p:cNvCxnSpPr>
            <a:cxnSpLocks noChangeShapeType="1"/>
            <a:stCxn id="364552" idx="7"/>
            <a:endCxn id="364551" idx="4"/>
          </p:cNvCxnSpPr>
          <p:nvPr/>
        </p:nvCxnSpPr>
        <p:spPr bwMode="auto">
          <a:xfrm rot="5400000" flipH="1" flipV="1">
            <a:off x="2207090" y="4003354"/>
            <a:ext cx="550617" cy="327847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4568" name="AutoShape 24"/>
          <p:cNvCxnSpPr>
            <a:cxnSpLocks noChangeShapeType="1"/>
            <a:stCxn id="364551" idx="0"/>
            <a:endCxn id="364554" idx="2"/>
          </p:cNvCxnSpPr>
          <p:nvPr/>
        </p:nvCxnSpPr>
        <p:spPr bwMode="auto">
          <a:xfrm rot="5400000" flipH="1" flipV="1">
            <a:off x="2705575" y="2630475"/>
            <a:ext cx="524960" cy="64346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4569" name="AutoShape 25"/>
          <p:cNvCxnSpPr>
            <a:cxnSpLocks noChangeShapeType="1"/>
            <a:stCxn id="364552" idx="3"/>
            <a:endCxn id="364553" idx="2"/>
          </p:cNvCxnSpPr>
          <p:nvPr/>
        </p:nvCxnSpPr>
        <p:spPr bwMode="auto">
          <a:xfrm rot="16200000" flipH="1">
            <a:off x="1247475" y="5067259"/>
            <a:ext cx="647958" cy="35643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4570" name="AutoShape 26"/>
          <p:cNvCxnSpPr>
            <a:cxnSpLocks noChangeShapeType="1"/>
            <a:stCxn id="364548" idx="0"/>
            <a:endCxn id="364548" idx="4"/>
          </p:cNvCxnSpPr>
          <p:nvPr/>
        </p:nvCxnSpPr>
        <p:spPr bwMode="auto">
          <a:xfrm rot="16200000" flipH="1">
            <a:off x="1443947" y="2594478"/>
            <a:ext cx="677280" cy="12700"/>
          </a:xfrm>
          <a:prstGeom prst="curvedConnector5">
            <a:avLst>
              <a:gd name="adj1" fmla="val -33753"/>
              <a:gd name="adj2" fmla="val 6951504"/>
              <a:gd name="adj3" fmla="val 13375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4571" name="AutoShape 27"/>
          <p:cNvCxnSpPr>
            <a:cxnSpLocks noChangeShapeType="1"/>
            <a:stCxn id="364554" idx="1"/>
            <a:endCxn id="364555" idx="2"/>
          </p:cNvCxnSpPr>
          <p:nvPr/>
        </p:nvCxnSpPr>
        <p:spPr bwMode="auto">
          <a:xfrm rot="5400000" flipH="1" flipV="1">
            <a:off x="3384555" y="1897339"/>
            <a:ext cx="649545" cy="456324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4572" name="AutoShape 28"/>
          <p:cNvCxnSpPr>
            <a:cxnSpLocks noChangeShapeType="1"/>
            <a:stCxn id="364555" idx="7"/>
            <a:endCxn id="364556" idx="0"/>
          </p:cNvCxnSpPr>
          <p:nvPr/>
        </p:nvCxnSpPr>
        <p:spPr bwMode="auto">
          <a:xfrm rot="16200000" flipH="1">
            <a:off x="5411359" y="1202825"/>
            <a:ext cx="334202" cy="1051098"/>
          </a:xfrm>
          <a:prstGeom prst="curvedConnector3">
            <a:avLst>
              <a:gd name="adj1" fmla="val -9808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4573" name="AutoShape 29"/>
          <p:cNvCxnSpPr>
            <a:cxnSpLocks noChangeShapeType="1"/>
            <a:stCxn id="364556" idx="4"/>
            <a:endCxn id="364557" idx="6"/>
          </p:cNvCxnSpPr>
          <p:nvPr/>
        </p:nvCxnSpPr>
        <p:spPr bwMode="auto">
          <a:xfrm rot="5400000">
            <a:off x="5645629" y="2807609"/>
            <a:ext cx="693235" cy="223527"/>
          </a:xfrm>
          <a:prstGeom prst="curvedConnector2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4574" name="AutoShape 30"/>
          <p:cNvCxnSpPr>
            <a:cxnSpLocks noChangeShapeType="1"/>
            <a:stCxn id="364557" idx="4"/>
            <a:endCxn id="364558" idx="0"/>
          </p:cNvCxnSpPr>
          <p:nvPr/>
        </p:nvCxnSpPr>
        <p:spPr bwMode="auto">
          <a:xfrm rot="5400000">
            <a:off x="4628989" y="3193698"/>
            <a:ext cx="186320" cy="1008184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4575" name="AutoShape 31"/>
          <p:cNvCxnSpPr>
            <a:cxnSpLocks noChangeShapeType="1"/>
            <a:stCxn id="364558" idx="2"/>
            <a:endCxn id="364559" idx="2"/>
          </p:cNvCxnSpPr>
          <p:nvPr/>
        </p:nvCxnSpPr>
        <p:spPr bwMode="auto">
          <a:xfrm rot="10800000" flipV="1">
            <a:off x="3276600" y="4129589"/>
            <a:ext cx="287216" cy="968249"/>
          </a:xfrm>
          <a:prstGeom prst="curvedConnector3">
            <a:avLst>
              <a:gd name="adj1" fmla="val 179592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4576" name="AutoShape 32"/>
          <p:cNvCxnSpPr>
            <a:cxnSpLocks noChangeShapeType="1"/>
            <a:stCxn id="364559" idx="7"/>
            <a:endCxn id="364561" idx="3"/>
          </p:cNvCxnSpPr>
          <p:nvPr/>
        </p:nvCxnSpPr>
        <p:spPr bwMode="auto">
          <a:xfrm rot="5400000" flipH="1" flipV="1">
            <a:off x="4846654" y="4062176"/>
            <a:ext cx="320654" cy="122704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4577" name="AutoShape 33"/>
          <p:cNvCxnSpPr>
            <a:cxnSpLocks noChangeShapeType="1"/>
            <a:stCxn id="364561" idx="0"/>
            <a:endCxn id="364563" idx="2"/>
          </p:cNvCxnSpPr>
          <p:nvPr/>
        </p:nvCxnSpPr>
        <p:spPr bwMode="auto">
          <a:xfrm rot="5400000" flipH="1" flipV="1">
            <a:off x="5896225" y="2738931"/>
            <a:ext cx="1245685" cy="569431"/>
          </a:xfrm>
          <a:prstGeom prst="curvedConnector2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4578" name="AutoShape 34"/>
          <p:cNvCxnSpPr>
            <a:cxnSpLocks noChangeShapeType="1"/>
            <a:stCxn id="364563" idx="4"/>
            <a:endCxn id="364586" idx="0"/>
          </p:cNvCxnSpPr>
          <p:nvPr/>
        </p:nvCxnSpPr>
        <p:spPr bwMode="auto">
          <a:xfrm rot="16200000" flipH="1">
            <a:off x="7545106" y="2652360"/>
            <a:ext cx="186320" cy="360485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4579" name="AutoShape 35"/>
          <p:cNvCxnSpPr>
            <a:cxnSpLocks noChangeShapeType="1"/>
            <a:stCxn id="364559" idx="6"/>
            <a:endCxn id="364560" idx="2"/>
          </p:cNvCxnSpPr>
          <p:nvPr/>
        </p:nvCxnSpPr>
        <p:spPr bwMode="auto">
          <a:xfrm>
            <a:off x="4585082" y="5097839"/>
            <a:ext cx="2291968" cy="13297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4580" name="AutoShape 36"/>
          <p:cNvCxnSpPr>
            <a:cxnSpLocks noChangeShapeType="1"/>
            <a:stCxn id="364549" idx="4"/>
            <a:endCxn id="364557" idx="2"/>
          </p:cNvCxnSpPr>
          <p:nvPr/>
        </p:nvCxnSpPr>
        <p:spPr bwMode="auto">
          <a:xfrm rot="16200000" flipH="1">
            <a:off x="3109069" y="1803059"/>
            <a:ext cx="966542" cy="1959320"/>
          </a:xfrm>
          <a:prstGeom prst="curvedConnector2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4581" name="AutoShape 37"/>
          <p:cNvCxnSpPr>
            <a:cxnSpLocks noChangeShapeType="1"/>
            <a:stCxn id="364553" idx="6"/>
            <a:endCxn id="364559" idx="3"/>
          </p:cNvCxnSpPr>
          <p:nvPr/>
        </p:nvCxnSpPr>
        <p:spPr bwMode="auto">
          <a:xfrm flipV="1">
            <a:off x="3058151" y="5359652"/>
            <a:ext cx="410072" cy="209801"/>
          </a:xfrm>
          <a:prstGeom prst="curvedConnector2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4582" name="AutoShape 38"/>
          <p:cNvCxnSpPr>
            <a:cxnSpLocks noChangeShapeType="1"/>
            <a:stCxn id="364560" idx="6"/>
            <a:endCxn id="364562" idx="5"/>
          </p:cNvCxnSpPr>
          <p:nvPr/>
        </p:nvCxnSpPr>
        <p:spPr bwMode="auto">
          <a:xfrm flipV="1">
            <a:off x="8532440" y="4246808"/>
            <a:ext cx="251340" cy="984005"/>
          </a:xfrm>
          <a:prstGeom prst="curvedConnector2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4583" name="Oval 39"/>
          <p:cNvSpPr>
            <a:spLocks noChangeArrowheads="1"/>
          </p:cNvSpPr>
          <p:nvPr/>
        </p:nvSpPr>
        <p:spPr bwMode="auto">
          <a:xfrm>
            <a:off x="5219699" y="5375274"/>
            <a:ext cx="1655391" cy="646681"/>
          </a:xfrm>
          <a:prstGeom prst="ellipse">
            <a:avLst/>
          </a:prstGeom>
          <a:solidFill>
            <a:srgbClr val="339933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教育訓練</a:t>
            </a:r>
            <a:endParaRPr kumimoji="0" lang="zh-TW" altLang="en-US" sz="1400">
              <a:solidFill>
                <a:schemeClr val="bg1"/>
              </a:solidFill>
              <a:ea typeface="標楷體" pitchFamily="65" charset="-120"/>
            </a:endParaRPr>
          </a:p>
        </p:txBody>
      </p:sp>
      <p:cxnSp>
        <p:nvCxnSpPr>
          <p:cNvPr id="364584" name="AutoShape 40"/>
          <p:cNvCxnSpPr>
            <a:cxnSpLocks noChangeShapeType="1"/>
            <a:stCxn id="364559" idx="5"/>
            <a:endCxn id="364583" idx="2"/>
          </p:cNvCxnSpPr>
          <p:nvPr/>
        </p:nvCxnSpPr>
        <p:spPr bwMode="auto">
          <a:xfrm rot="16200000" flipH="1">
            <a:off x="4637098" y="5116013"/>
            <a:ext cx="338963" cy="826240"/>
          </a:xfrm>
          <a:prstGeom prst="curvedConnector2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4585" name="AutoShape 41"/>
          <p:cNvCxnSpPr>
            <a:cxnSpLocks noChangeShapeType="1"/>
            <a:stCxn id="364583" idx="4"/>
            <a:endCxn id="364560" idx="4"/>
          </p:cNvCxnSpPr>
          <p:nvPr/>
        </p:nvCxnSpPr>
        <p:spPr bwMode="auto">
          <a:xfrm rot="5400000" flipH="1" flipV="1">
            <a:off x="6804349" y="5121559"/>
            <a:ext cx="143442" cy="1657350"/>
          </a:xfrm>
          <a:prstGeom prst="curvedConnector3">
            <a:avLst>
              <a:gd name="adj1" fmla="val -159368"/>
            </a:avLst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4586" name="Oval 42"/>
          <p:cNvSpPr>
            <a:spLocks noChangeArrowheads="1"/>
          </p:cNvSpPr>
          <p:nvPr/>
        </p:nvSpPr>
        <p:spPr bwMode="auto">
          <a:xfrm>
            <a:off x="7164268" y="2925763"/>
            <a:ext cx="1308481" cy="67728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ea typeface="標楷體" pitchFamily="65" charset="-120"/>
              </a:rPr>
              <a:t>驗證文件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1400">
                <a:solidFill>
                  <a:schemeClr val="bg1"/>
                </a:solidFill>
                <a:ea typeface="標楷體" pitchFamily="65" charset="-120"/>
              </a:rPr>
              <a:t>準備</a:t>
            </a:r>
          </a:p>
        </p:txBody>
      </p:sp>
      <p:cxnSp>
        <p:nvCxnSpPr>
          <p:cNvPr id="364587" name="AutoShape 43"/>
          <p:cNvCxnSpPr>
            <a:cxnSpLocks noChangeShapeType="1"/>
            <a:stCxn id="364586" idx="4"/>
            <a:endCxn id="364562" idx="2"/>
          </p:cNvCxnSpPr>
          <p:nvPr/>
        </p:nvCxnSpPr>
        <p:spPr bwMode="auto">
          <a:xfrm rot="5400000">
            <a:off x="7541279" y="3730123"/>
            <a:ext cx="404310" cy="150151"/>
          </a:xfrm>
          <a:prstGeom prst="curvedConnector4">
            <a:avLst>
              <a:gd name="adj1" fmla="val 8121"/>
              <a:gd name="adj2" fmla="val 252247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79436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1268760"/>
            <a:ext cx="5112568" cy="5538616"/>
          </a:xfrm>
          <a:noFill/>
          <a:ln/>
        </p:spPr>
      </p:pic>
      <p:sp>
        <p:nvSpPr>
          <p:cNvPr id="6" name="Freeform 14"/>
          <p:cNvSpPr>
            <a:spLocks/>
          </p:cNvSpPr>
          <p:nvPr/>
        </p:nvSpPr>
        <p:spPr bwMode="auto">
          <a:xfrm>
            <a:off x="203826" y="188640"/>
            <a:ext cx="8787774" cy="1008112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227" y="0"/>
              </a:cxn>
              <a:cxn ang="0">
                <a:pos x="5307" y="0"/>
              </a:cxn>
              <a:cxn ang="0">
                <a:pos x="5307" y="182"/>
              </a:cxn>
              <a:cxn ang="0">
                <a:pos x="5126" y="363"/>
              </a:cxn>
              <a:cxn ang="0">
                <a:pos x="0" y="363"/>
              </a:cxn>
              <a:cxn ang="0">
                <a:pos x="0" y="182"/>
              </a:cxn>
            </a:cxnLst>
            <a:rect l="0" t="0" r="r" b="b"/>
            <a:pathLst>
              <a:path w="5307" h="363">
                <a:moveTo>
                  <a:pt x="0" y="182"/>
                </a:moveTo>
                <a:lnTo>
                  <a:pt x="227" y="0"/>
                </a:lnTo>
                <a:lnTo>
                  <a:pt x="5307" y="0"/>
                </a:lnTo>
                <a:lnTo>
                  <a:pt x="5307" y="182"/>
                </a:lnTo>
                <a:lnTo>
                  <a:pt x="5126" y="363"/>
                </a:lnTo>
                <a:lnTo>
                  <a:pt x="0" y="363"/>
                </a:lnTo>
                <a:lnTo>
                  <a:pt x="0" y="18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pPr algn="ctr"/>
            <a:r>
              <a:rPr lang="en-US" altLang="zh-TW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Information Security Management Structure, ISMS</a:t>
            </a:r>
            <a:endParaRPr kumimoji="1" lang="zh-TW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51031" y="990600"/>
            <a:ext cx="5114192" cy="5018088"/>
          </a:xfrm>
        </p:spPr>
        <p:txBody>
          <a:bodyPr>
            <a:normAutofit lnSpcReduction="10000"/>
          </a:bodyPr>
          <a:lstStyle/>
          <a:p>
            <a:pPr marL="622300" indent="-622300">
              <a:buFontTx/>
              <a:buNone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流程： 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預計納入資訊安全管理範疇之各項資訊作業流程，例如變更作業流程</a:t>
            </a:r>
          </a:p>
          <a:p>
            <a:pPr marL="622300" indent="-622300">
              <a:buFontTx/>
              <a:buNone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應用系統：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資訊循環會使用到的應用系統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</a:rPr>
              <a:t>SAP,ISPD,Eform</a:t>
            </a:r>
            <a:r>
              <a:rPr lang="en-US" altLang="zh-TW" sz="2000" dirty="0">
                <a:latin typeface="Verdana"/>
                <a:ea typeface="標楷體" pitchFamily="65" charset="-120"/>
              </a:rPr>
              <a:t>…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，以及軟體工具。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.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marL="622300" indent="-622300">
              <a:buFontTx/>
              <a:buNone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資料管理：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資訊循環會使用到的資料庫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、以及資料的管理，存放資料的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file server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、個人電腦等的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權限管理 、資料庫效能及資料模型等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  <a:p>
            <a:pPr marL="622300" indent="-622300">
              <a:buFontTx/>
              <a:buNone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作業平台：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SAP,ISPD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、資料的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file server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，以及研發人員個人電腦使用之作業系統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如：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Windows XP, Windows 2003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等</a:t>
            </a:r>
            <a:r>
              <a:rPr lang="en-US" altLang="zh-TW" sz="2000" dirty="0">
                <a:latin typeface="Verdana"/>
                <a:ea typeface="標楷體" pitchFamily="65" charset="-120"/>
              </a:rPr>
              <a:t>…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marL="622300" indent="-622300">
              <a:buFontTx/>
              <a:buNone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網路： 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所處之網路環境，例如防火牆、入侵偵測系統、網路通訊協定等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  <a:p>
            <a:pPr marL="622300" indent="-622300">
              <a:buFontTx/>
              <a:buNone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實體：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系統主機、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file server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主機、個人電腦及網路等硬體設備之保護</a:t>
            </a:r>
          </a:p>
        </p:txBody>
      </p:sp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123219" y="6237312"/>
            <a:ext cx="452078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700" b="1" dirty="0">
                <a:solidFill>
                  <a:schemeClr val="accent2"/>
                </a:solidFill>
                <a:latin typeface="Verdana" pitchFamily="34" charset="0"/>
                <a:ea typeface="標楷體" pitchFamily="65" charset="-120"/>
              </a:rPr>
              <a:t>Information Security Framework </a:t>
            </a:r>
            <a:r>
              <a:rPr kumimoji="0" lang="en-US" altLang="zh-TW" sz="1700" b="1" baseline="30000" dirty="0">
                <a:solidFill>
                  <a:schemeClr val="accent2"/>
                </a:solidFill>
                <a:latin typeface="Verdana" pitchFamily="34" charset="0"/>
                <a:ea typeface="標楷體" pitchFamily="65" charset="-120"/>
              </a:rPr>
              <a:t>SM</a:t>
            </a:r>
          </a:p>
        </p:txBody>
      </p:sp>
      <p:sp>
        <p:nvSpPr>
          <p:cNvPr id="344069" name="Oval 5"/>
          <p:cNvSpPr>
            <a:spLocks noChangeArrowheads="1"/>
          </p:cNvSpPr>
          <p:nvPr/>
        </p:nvSpPr>
        <p:spPr bwMode="auto">
          <a:xfrm>
            <a:off x="250582" y="3789364"/>
            <a:ext cx="3385038" cy="2592387"/>
          </a:xfrm>
          <a:prstGeom prst="ellipse">
            <a:avLst/>
          </a:prstGeom>
          <a:solidFill>
            <a:schemeClr val="bg2"/>
          </a:solidFill>
          <a:ln w="9525">
            <a:round/>
            <a:headEnd/>
            <a:tailEnd/>
          </a:ln>
          <a:effectLst/>
          <a:scene3d>
            <a:camera prst="legacyObliqueFront">
              <a:rot lat="17400000" lon="0" rev="0"/>
            </a:camera>
            <a:lightRig rig="legacyFlat1" dir="t"/>
          </a:scene3d>
          <a:sp3d extrusionH="6080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 sz="1700" b="1"/>
          </a:p>
        </p:txBody>
      </p:sp>
      <p:sp>
        <p:nvSpPr>
          <p:cNvPr id="344070" name="Oval 6"/>
          <p:cNvSpPr>
            <a:spLocks noChangeArrowheads="1"/>
          </p:cNvSpPr>
          <p:nvPr/>
        </p:nvSpPr>
        <p:spPr bwMode="auto">
          <a:xfrm>
            <a:off x="250582" y="3213100"/>
            <a:ext cx="3385038" cy="2592388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ObliqueFront">
              <a:rot lat="17400000" lon="0" rev="0"/>
            </a:camera>
            <a:lightRig rig="legacyFlat1" dir="t"/>
          </a:scene3d>
          <a:sp3d extrusionH="6080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 sz="1700" b="1"/>
          </a:p>
        </p:txBody>
      </p:sp>
      <p:sp>
        <p:nvSpPr>
          <p:cNvPr id="344071" name="Oval 7"/>
          <p:cNvSpPr>
            <a:spLocks noChangeArrowheads="1"/>
          </p:cNvSpPr>
          <p:nvPr/>
        </p:nvSpPr>
        <p:spPr bwMode="auto">
          <a:xfrm>
            <a:off x="250582" y="2636839"/>
            <a:ext cx="3385038" cy="2592387"/>
          </a:xfrm>
          <a:prstGeom prst="ellipse">
            <a:avLst/>
          </a:prstGeom>
          <a:solidFill>
            <a:schemeClr val="bg2"/>
          </a:solidFill>
          <a:ln w="9525">
            <a:round/>
            <a:headEnd/>
            <a:tailEnd/>
          </a:ln>
          <a:effectLst/>
          <a:scene3d>
            <a:camera prst="legacyObliqueFront">
              <a:rot lat="17400000" lon="0" rev="0"/>
            </a:camera>
            <a:lightRig rig="legacyFlat1" dir="t"/>
          </a:scene3d>
          <a:sp3d extrusionH="6080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 sz="1700" b="1"/>
          </a:p>
        </p:txBody>
      </p:sp>
      <p:sp>
        <p:nvSpPr>
          <p:cNvPr id="344072" name="Oval 8"/>
          <p:cNvSpPr>
            <a:spLocks noChangeArrowheads="1"/>
          </p:cNvSpPr>
          <p:nvPr/>
        </p:nvSpPr>
        <p:spPr bwMode="auto">
          <a:xfrm>
            <a:off x="250582" y="2060575"/>
            <a:ext cx="3385038" cy="2592388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ObliqueFront">
              <a:rot lat="17400000" lon="0" rev="0"/>
            </a:camera>
            <a:lightRig rig="legacyFlat1" dir="t"/>
          </a:scene3d>
          <a:sp3d extrusionH="6080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 sz="1700" b="1"/>
          </a:p>
        </p:txBody>
      </p:sp>
      <p:sp>
        <p:nvSpPr>
          <p:cNvPr id="344073" name="Oval 9"/>
          <p:cNvSpPr>
            <a:spLocks noChangeArrowheads="1"/>
          </p:cNvSpPr>
          <p:nvPr/>
        </p:nvSpPr>
        <p:spPr bwMode="auto">
          <a:xfrm>
            <a:off x="250582" y="1484314"/>
            <a:ext cx="3385038" cy="2592387"/>
          </a:xfrm>
          <a:prstGeom prst="ellipse">
            <a:avLst/>
          </a:prstGeom>
          <a:solidFill>
            <a:schemeClr val="bg2"/>
          </a:solidFill>
          <a:ln w="9525">
            <a:round/>
            <a:headEnd/>
            <a:tailEnd/>
          </a:ln>
          <a:effectLst/>
          <a:scene3d>
            <a:camera prst="legacyObliqueFront">
              <a:rot lat="17400000" lon="0" rev="0"/>
            </a:camera>
            <a:lightRig rig="legacyFlat1" dir="t"/>
          </a:scene3d>
          <a:sp3d extrusionH="6080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 sz="1700" b="1"/>
          </a:p>
        </p:txBody>
      </p:sp>
      <p:sp>
        <p:nvSpPr>
          <p:cNvPr id="344074" name="Oval 10"/>
          <p:cNvSpPr>
            <a:spLocks noChangeArrowheads="1"/>
          </p:cNvSpPr>
          <p:nvPr/>
        </p:nvSpPr>
        <p:spPr bwMode="auto">
          <a:xfrm>
            <a:off x="250582" y="908050"/>
            <a:ext cx="3385038" cy="2592388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ObliqueFront">
              <a:rot lat="17400000" lon="0" rev="0"/>
            </a:camera>
            <a:lightRig rig="legacyFlat1" dir="t"/>
          </a:scene3d>
          <a:sp3d extrusionH="6080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344075" name="Text Box 11"/>
          <p:cNvSpPr txBox="1">
            <a:spLocks noChangeArrowheads="1"/>
          </p:cNvSpPr>
          <p:nvPr/>
        </p:nvSpPr>
        <p:spPr bwMode="auto">
          <a:xfrm>
            <a:off x="1568282" y="5703888"/>
            <a:ext cx="62068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700" b="1">
                <a:solidFill>
                  <a:schemeClr val="accent2"/>
                </a:solidFill>
                <a:latin typeface="Verdana" pitchFamily="34" charset="0"/>
                <a:ea typeface="標楷體" pitchFamily="65" charset="-120"/>
              </a:rPr>
              <a:t>實體</a:t>
            </a:r>
          </a:p>
        </p:txBody>
      </p:sp>
      <p:sp>
        <p:nvSpPr>
          <p:cNvPr id="344076" name="Text Box 12"/>
          <p:cNvSpPr txBox="1">
            <a:spLocks noChangeArrowheads="1"/>
          </p:cNvSpPr>
          <p:nvPr/>
        </p:nvSpPr>
        <p:spPr bwMode="auto">
          <a:xfrm>
            <a:off x="1582616" y="5133976"/>
            <a:ext cx="62068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1700" b="1">
                <a:solidFill>
                  <a:schemeClr val="accent2"/>
                </a:solidFill>
                <a:latin typeface="Verdana" pitchFamily="34" charset="0"/>
                <a:ea typeface="標楷體" pitchFamily="65" charset="-120"/>
              </a:rPr>
              <a:t>網路</a:t>
            </a:r>
          </a:p>
        </p:txBody>
      </p:sp>
      <p:sp>
        <p:nvSpPr>
          <p:cNvPr id="344077" name="Text Box 13"/>
          <p:cNvSpPr txBox="1">
            <a:spLocks noChangeArrowheads="1"/>
          </p:cNvSpPr>
          <p:nvPr/>
        </p:nvSpPr>
        <p:spPr bwMode="auto">
          <a:xfrm>
            <a:off x="1371600" y="4468813"/>
            <a:ext cx="105670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1700" b="1">
                <a:solidFill>
                  <a:schemeClr val="accent2"/>
                </a:solidFill>
                <a:latin typeface="Verdana" pitchFamily="34" charset="0"/>
                <a:ea typeface="標楷體" pitchFamily="65" charset="-120"/>
              </a:rPr>
              <a:t>作業平台</a:t>
            </a:r>
          </a:p>
        </p:txBody>
      </p:sp>
      <p:sp>
        <p:nvSpPr>
          <p:cNvPr id="344078" name="Text Box 14"/>
          <p:cNvSpPr txBox="1">
            <a:spLocks noChangeArrowheads="1"/>
          </p:cNvSpPr>
          <p:nvPr/>
        </p:nvSpPr>
        <p:spPr bwMode="auto">
          <a:xfrm>
            <a:off x="1350272" y="3892550"/>
            <a:ext cx="105670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1700" b="1">
                <a:solidFill>
                  <a:schemeClr val="accent2"/>
                </a:solidFill>
                <a:latin typeface="Verdana" pitchFamily="34" charset="0"/>
                <a:ea typeface="標楷體" pitchFamily="65" charset="-120"/>
              </a:rPr>
              <a:t>資料管理</a:t>
            </a:r>
          </a:p>
        </p:txBody>
      </p:sp>
      <p:sp>
        <p:nvSpPr>
          <p:cNvPr id="344079" name="Text Box 15"/>
          <p:cNvSpPr txBox="1">
            <a:spLocks noChangeArrowheads="1"/>
          </p:cNvSpPr>
          <p:nvPr/>
        </p:nvSpPr>
        <p:spPr bwMode="auto">
          <a:xfrm>
            <a:off x="1371600" y="3429001"/>
            <a:ext cx="105670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1700" b="1">
                <a:solidFill>
                  <a:schemeClr val="accent2"/>
                </a:solidFill>
                <a:latin typeface="Verdana" pitchFamily="34" charset="0"/>
                <a:ea typeface="標楷體" pitchFamily="65" charset="-120"/>
              </a:rPr>
              <a:t>應用系統</a:t>
            </a:r>
          </a:p>
        </p:txBody>
      </p:sp>
      <p:sp>
        <p:nvSpPr>
          <p:cNvPr id="344080" name="Text Box 16"/>
          <p:cNvSpPr txBox="1">
            <a:spLocks noChangeArrowheads="1"/>
          </p:cNvSpPr>
          <p:nvPr/>
        </p:nvSpPr>
        <p:spPr bwMode="auto">
          <a:xfrm>
            <a:off x="1582616" y="2846388"/>
            <a:ext cx="62068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1700" b="1" dirty="0">
                <a:solidFill>
                  <a:schemeClr val="accent2"/>
                </a:solidFill>
                <a:latin typeface="Verdana" pitchFamily="34" charset="0"/>
                <a:ea typeface="標楷體" pitchFamily="65" charset="-120"/>
              </a:rPr>
              <a:t>流程</a:t>
            </a:r>
          </a:p>
        </p:txBody>
      </p:sp>
      <p:sp>
        <p:nvSpPr>
          <p:cNvPr id="344081" name="Line 17"/>
          <p:cNvSpPr>
            <a:spLocks noChangeShapeType="1"/>
          </p:cNvSpPr>
          <p:nvPr/>
        </p:nvSpPr>
        <p:spPr bwMode="auto">
          <a:xfrm flipH="1">
            <a:off x="703385" y="1906589"/>
            <a:ext cx="2375389" cy="5937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700" b="1"/>
          </a:p>
        </p:txBody>
      </p:sp>
      <p:sp>
        <p:nvSpPr>
          <p:cNvPr id="344082" name="Line 18"/>
          <p:cNvSpPr>
            <a:spLocks noChangeShapeType="1"/>
          </p:cNvSpPr>
          <p:nvPr/>
        </p:nvSpPr>
        <p:spPr bwMode="auto">
          <a:xfrm flipH="1" flipV="1">
            <a:off x="703385" y="1906588"/>
            <a:ext cx="2373923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700" b="1"/>
          </a:p>
        </p:txBody>
      </p:sp>
      <p:sp>
        <p:nvSpPr>
          <p:cNvPr id="344083" name="Text Box 19"/>
          <p:cNvSpPr txBox="1">
            <a:spLocks noChangeArrowheads="1"/>
          </p:cNvSpPr>
          <p:nvPr/>
        </p:nvSpPr>
        <p:spPr bwMode="auto">
          <a:xfrm>
            <a:off x="341435" y="2066925"/>
            <a:ext cx="105670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1700" b="1">
                <a:solidFill>
                  <a:schemeClr val="accent2"/>
                </a:solidFill>
                <a:latin typeface="Verdana" pitchFamily="34" charset="0"/>
                <a:ea typeface="標楷體" pitchFamily="65" charset="-120"/>
              </a:rPr>
              <a:t>事件監控</a:t>
            </a:r>
          </a:p>
        </p:txBody>
      </p:sp>
      <p:sp>
        <p:nvSpPr>
          <p:cNvPr id="344084" name="Text Box 20"/>
          <p:cNvSpPr txBox="1">
            <a:spLocks noChangeArrowheads="1"/>
          </p:cNvSpPr>
          <p:nvPr/>
        </p:nvSpPr>
        <p:spPr bwMode="auto">
          <a:xfrm>
            <a:off x="997928" y="2371725"/>
            <a:ext cx="2146742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1700" b="1">
                <a:solidFill>
                  <a:schemeClr val="accent2"/>
                </a:solidFill>
                <a:latin typeface="Verdana" pitchFamily="34" charset="0"/>
                <a:ea typeface="標楷體" pitchFamily="65" charset="-120"/>
              </a:rPr>
              <a:t>技術解決方案與架構</a:t>
            </a:r>
          </a:p>
        </p:txBody>
      </p:sp>
      <p:sp>
        <p:nvSpPr>
          <p:cNvPr id="344085" name="Text Box 21"/>
          <p:cNvSpPr txBox="1">
            <a:spLocks noChangeArrowheads="1"/>
          </p:cNvSpPr>
          <p:nvPr/>
        </p:nvSpPr>
        <p:spPr bwMode="auto">
          <a:xfrm>
            <a:off x="997928" y="1754188"/>
            <a:ext cx="2146742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1700" b="1">
                <a:solidFill>
                  <a:schemeClr val="accent2"/>
                </a:solidFill>
                <a:latin typeface="Verdana" pitchFamily="34" charset="0"/>
                <a:ea typeface="標楷體" pitchFamily="65" charset="-120"/>
              </a:rPr>
              <a:t>資訊安全策略與政策</a:t>
            </a:r>
          </a:p>
        </p:txBody>
      </p:sp>
      <p:sp>
        <p:nvSpPr>
          <p:cNvPr id="344086" name="Text Box 22"/>
          <p:cNvSpPr txBox="1">
            <a:spLocks noChangeArrowheads="1"/>
          </p:cNvSpPr>
          <p:nvPr/>
        </p:nvSpPr>
        <p:spPr bwMode="auto">
          <a:xfrm>
            <a:off x="2360912" y="2066925"/>
            <a:ext cx="1274708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0" lang="zh-TW" altLang="en-US" sz="1700" b="1">
                <a:solidFill>
                  <a:schemeClr val="accent2"/>
                </a:solidFill>
                <a:latin typeface="Verdana" pitchFamily="34" charset="0"/>
                <a:ea typeface="標楷體" pitchFamily="65" charset="-120"/>
              </a:rPr>
              <a:t>管理與部署</a:t>
            </a:r>
          </a:p>
        </p:txBody>
      </p:sp>
      <p:sp>
        <p:nvSpPr>
          <p:cNvPr id="344087" name="Line 23"/>
          <p:cNvSpPr>
            <a:spLocks noChangeShapeType="1"/>
          </p:cNvSpPr>
          <p:nvPr/>
        </p:nvSpPr>
        <p:spPr bwMode="auto">
          <a:xfrm>
            <a:off x="3077308" y="2541588"/>
            <a:ext cx="0" cy="35290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700" b="1"/>
          </a:p>
        </p:txBody>
      </p:sp>
      <p:sp>
        <p:nvSpPr>
          <p:cNvPr id="344088" name="Line 24"/>
          <p:cNvSpPr>
            <a:spLocks noChangeShapeType="1"/>
          </p:cNvSpPr>
          <p:nvPr/>
        </p:nvSpPr>
        <p:spPr bwMode="auto">
          <a:xfrm>
            <a:off x="703385" y="2636838"/>
            <a:ext cx="0" cy="35290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700" b="1"/>
          </a:p>
        </p:txBody>
      </p:sp>
      <p:sp>
        <p:nvSpPr>
          <p:cNvPr id="25" name="Freeform 14"/>
          <p:cNvSpPr>
            <a:spLocks/>
          </p:cNvSpPr>
          <p:nvPr/>
        </p:nvSpPr>
        <p:spPr bwMode="auto">
          <a:xfrm>
            <a:off x="251272" y="260648"/>
            <a:ext cx="7201048" cy="576262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227" y="0"/>
              </a:cxn>
              <a:cxn ang="0">
                <a:pos x="5307" y="0"/>
              </a:cxn>
              <a:cxn ang="0">
                <a:pos x="5307" y="182"/>
              </a:cxn>
              <a:cxn ang="0">
                <a:pos x="5126" y="363"/>
              </a:cxn>
              <a:cxn ang="0">
                <a:pos x="0" y="363"/>
              </a:cxn>
              <a:cxn ang="0">
                <a:pos x="0" y="182"/>
              </a:cxn>
            </a:cxnLst>
            <a:rect l="0" t="0" r="r" b="b"/>
            <a:pathLst>
              <a:path w="5307" h="363">
                <a:moveTo>
                  <a:pt x="0" y="182"/>
                </a:moveTo>
                <a:lnTo>
                  <a:pt x="227" y="0"/>
                </a:lnTo>
                <a:lnTo>
                  <a:pt x="5307" y="0"/>
                </a:lnTo>
                <a:lnTo>
                  <a:pt x="5307" y="182"/>
                </a:lnTo>
                <a:lnTo>
                  <a:pt x="5126" y="363"/>
                </a:lnTo>
                <a:lnTo>
                  <a:pt x="0" y="363"/>
                </a:lnTo>
                <a:lnTo>
                  <a:pt x="0" y="18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r>
              <a:rPr lang="zh-TW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資訊安全六層式分析</a:t>
            </a:r>
            <a:r>
              <a:rPr lang="zh-TW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架構</a:t>
            </a:r>
            <a:endParaRPr kumimoji="1" lang="zh-TW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250582" y="3195638"/>
            <a:ext cx="8642838" cy="2736850"/>
          </a:xfrm>
          <a:prstGeom prst="rect">
            <a:avLst/>
          </a:prstGeom>
          <a:solidFill>
            <a:srgbClr val="4444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45091" name="Group 3"/>
          <p:cNvGrpSpPr>
            <a:grpSpLocks/>
          </p:cNvGrpSpPr>
          <p:nvPr/>
        </p:nvGrpSpPr>
        <p:grpSpPr bwMode="auto">
          <a:xfrm>
            <a:off x="6858000" y="820739"/>
            <a:ext cx="2288931" cy="2325687"/>
            <a:chOff x="4128" y="1488"/>
            <a:chExt cx="1442" cy="1465"/>
          </a:xfrm>
        </p:grpSpPr>
        <p:sp>
          <p:nvSpPr>
            <p:cNvPr id="345092" name="Oval 4"/>
            <p:cNvSpPr>
              <a:spLocks noChangeArrowheads="1"/>
            </p:cNvSpPr>
            <p:nvPr/>
          </p:nvSpPr>
          <p:spPr bwMode="auto">
            <a:xfrm>
              <a:off x="4128" y="1488"/>
              <a:ext cx="1442" cy="1465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19063" tIns="58738" rIns="119063" bIns="58738" anchor="ctr"/>
            <a:lstStyle/>
            <a:p>
              <a:pPr algn="ctr" defTabSz="1263650">
                <a:spcBef>
                  <a:spcPct val="50000"/>
                </a:spcBef>
                <a:buClrTx/>
                <a:buFontTx/>
                <a:buNone/>
                <a:tabLst>
                  <a:tab pos="490538" algn="l"/>
                </a:tabLst>
              </a:pPr>
              <a:endParaRPr kumimoji="0" lang="zh-TW" altLang="zh-TW" sz="1600" b="0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45093" name="Oval 5"/>
            <p:cNvSpPr>
              <a:spLocks noChangeArrowheads="1"/>
            </p:cNvSpPr>
            <p:nvPr/>
          </p:nvSpPr>
          <p:spPr bwMode="auto">
            <a:xfrm>
              <a:off x="4271" y="1636"/>
              <a:ext cx="1155" cy="1169"/>
            </a:xfrm>
            <a:prstGeom prst="ellips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094" name="Oval 6"/>
            <p:cNvSpPr>
              <a:spLocks noChangeArrowheads="1"/>
            </p:cNvSpPr>
            <p:nvPr/>
          </p:nvSpPr>
          <p:spPr bwMode="auto">
            <a:xfrm>
              <a:off x="4419" y="1785"/>
              <a:ext cx="859" cy="872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095" name="Oval 7"/>
            <p:cNvSpPr>
              <a:spLocks noChangeArrowheads="1"/>
            </p:cNvSpPr>
            <p:nvPr/>
          </p:nvSpPr>
          <p:spPr bwMode="auto">
            <a:xfrm>
              <a:off x="4598" y="1986"/>
              <a:ext cx="501" cy="469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19063" tIns="58738" rIns="119063" bIns="58738" anchor="ctr"/>
            <a:lstStyle/>
            <a:p>
              <a:pPr marL="244475" indent="-244475" algn="ctr" defTabSz="1263650"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8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政策</a:t>
              </a:r>
            </a:p>
            <a:p>
              <a:pPr marL="244475" indent="-244475" algn="ctr" defTabSz="1263650"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8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標準</a:t>
              </a:r>
            </a:p>
          </p:txBody>
        </p:sp>
      </p:grpSp>
      <p:grpSp>
        <p:nvGrpSpPr>
          <p:cNvPr id="345096" name="Group 8"/>
          <p:cNvGrpSpPr>
            <a:grpSpLocks/>
          </p:cNvGrpSpPr>
          <p:nvPr/>
        </p:nvGrpSpPr>
        <p:grpSpPr bwMode="auto">
          <a:xfrm>
            <a:off x="0" y="919163"/>
            <a:ext cx="7620000" cy="2160587"/>
            <a:chOff x="0" y="799"/>
            <a:chExt cx="4800" cy="1728"/>
          </a:xfrm>
        </p:grpSpPr>
        <p:sp>
          <p:nvSpPr>
            <p:cNvPr id="345097" name="Freeform 9"/>
            <p:cNvSpPr>
              <a:spLocks/>
            </p:cNvSpPr>
            <p:nvPr/>
          </p:nvSpPr>
          <p:spPr bwMode="auto">
            <a:xfrm>
              <a:off x="0" y="799"/>
              <a:ext cx="4800" cy="1728"/>
            </a:xfrm>
            <a:custGeom>
              <a:avLst/>
              <a:gdLst>
                <a:gd name="T0" fmla="*/ 13 w 5428"/>
                <a:gd name="T1" fmla="*/ 0 h 1268"/>
                <a:gd name="T2" fmla="*/ 4673 w 5428"/>
                <a:gd name="T3" fmla="*/ 0 h 1268"/>
                <a:gd name="T4" fmla="*/ 5427 w 5428"/>
                <a:gd name="T5" fmla="*/ 627 h 1268"/>
                <a:gd name="T6" fmla="*/ 4675 w 5428"/>
                <a:gd name="T7" fmla="*/ 1267 h 1268"/>
                <a:gd name="T8" fmla="*/ 0 w 5428"/>
                <a:gd name="T9" fmla="*/ 1267 h 1268"/>
                <a:gd name="T10" fmla="*/ 391 w 5428"/>
                <a:gd name="T11" fmla="*/ 611 h 1268"/>
                <a:gd name="T12" fmla="*/ 13 w 5428"/>
                <a:gd name="T13" fmla="*/ 0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28" h="1268">
                  <a:moveTo>
                    <a:pt x="13" y="0"/>
                  </a:moveTo>
                  <a:lnTo>
                    <a:pt x="4673" y="0"/>
                  </a:lnTo>
                  <a:lnTo>
                    <a:pt x="5427" y="627"/>
                  </a:lnTo>
                  <a:lnTo>
                    <a:pt x="4675" y="1267"/>
                  </a:lnTo>
                  <a:lnTo>
                    <a:pt x="0" y="1267"/>
                  </a:lnTo>
                  <a:lnTo>
                    <a:pt x="391" y="611"/>
                  </a:lnTo>
                  <a:lnTo>
                    <a:pt x="13" y="0"/>
                  </a:lnTo>
                </a:path>
              </a:pathLst>
            </a:custGeom>
            <a:gradFill rotWithShape="0">
              <a:gsLst>
                <a:gs pos="0">
                  <a:srgbClr val="00008C"/>
                </a:gs>
                <a:gs pos="100000">
                  <a:srgbClr val="00008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5098" name="AutoShape 10"/>
            <p:cNvSpPr>
              <a:spLocks noChangeArrowheads="1"/>
            </p:cNvSpPr>
            <p:nvPr/>
          </p:nvSpPr>
          <p:spPr bwMode="auto">
            <a:xfrm>
              <a:off x="3216" y="929"/>
              <a:ext cx="1562" cy="1469"/>
            </a:xfrm>
            <a:prstGeom prst="homePlate">
              <a:avLst>
                <a:gd name="adj" fmla="val 46589"/>
              </a:avLst>
            </a:prstGeom>
            <a:gradFill rotWithShape="0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099" name="Rectangle 11"/>
            <p:cNvSpPr>
              <a:spLocks noChangeArrowheads="1"/>
            </p:cNvSpPr>
            <p:nvPr/>
          </p:nvSpPr>
          <p:spPr bwMode="auto">
            <a:xfrm>
              <a:off x="3809" y="1449"/>
              <a:ext cx="73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34925" rIns="66675" bIns="34925">
              <a:spAutoFit/>
            </a:bodyPr>
            <a:lstStyle/>
            <a:p>
              <a:pPr defTabSz="490538"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選擇控制</a:t>
              </a:r>
            </a:p>
          </p:txBody>
        </p:sp>
        <p:sp>
          <p:nvSpPr>
            <p:cNvPr id="345100" name="AutoShape 12"/>
            <p:cNvSpPr>
              <a:spLocks noChangeArrowheads="1"/>
            </p:cNvSpPr>
            <p:nvPr/>
          </p:nvSpPr>
          <p:spPr bwMode="auto">
            <a:xfrm>
              <a:off x="2217" y="929"/>
              <a:ext cx="1523" cy="1469"/>
            </a:xfrm>
            <a:prstGeom prst="homePlate">
              <a:avLst>
                <a:gd name="adj" fmla="val 34559"/>
              </a:avLst>
            </a:prstGeom>
            <a:gradFill rotWithShape="0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101" name="AutoShape 13"/>
            <p:cNvSpPr>
              <a:spLocks noChangeArrowheads="1"/>
            </p:cNvSpPr>
            <p:nvPr/>
          </p:nvSpPr>
          <p:spPr bwMode="auto">
            <a:xfrm>
              <a:off x="1263" y="929"/>
              <a:ext cx="1434" cy="1469"/>
            </a:xfrm>
            <a:prstGeom prst="homePlate">
              <a:avLst>
                <a:gd name="adj" fmla="val 33333"/>
              </a:avLst>
            </a:prstGeom>
            <a:gradFill rotWithShape="0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102" name="AutoShape 14"/>
            <p:cNvSpPr>
              <a:spLocks noChangeArrowheads="1"/>
            </p:cNvSpPr>
            <p:nvPr/>
          </p:nvSpPr>
          <p:spPr bwMode="auto">
            <a:xfrm>
              <a:off x="432" y="929"/>
              <a:ext cx="1325" cy="1469"/>
            </a:xfrm>
            <a:prstGeom prst="homePlate">
              <a:avLst>
                <a:gd name="adj" fmla="val 33333"/>
              </a:avLst>
            </a:prstGeom>
            <a:gradFill rotWithShape="0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103" name="Rectangle 15"/>
            <p:cNvSpPr>
              <a:spLocks noChangeArrowheads="1"/>
            </p:cNvSpPr>
            <p:nvPr/>
          </p:nvSpPr>
          <p:spPr bwMode="auto">
            <a:xfrm>
              <a:off x="2762" y="1449"/>
              <a:ext cx="731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34925" rIns="66675" bIns="34925">
              <a:spAutoFit/>
            </a:bodyPr>
            <a:lstStyle/>
            <a:p>
              <a:pPr defTabSz="490538"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資產價值</a:t>
              </a:r>
            </a:p>
            <a:p>
              <a:pPr defTabSz="490538"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弱點威脅</a:t>
              </a:r>
            </a:p>
          </p:txBody>
        </p:sp>
        <p:sp>
          <p:nvSpPr>
            <p:cNvPr id="345104" name="Rectangle 16"/>
            <p:cNvSpPr>
              <a:spLocks noChangeArrowheads="1"/>
            </p:cNvSpPr>
            <p:nvPr/>
          </p:nvSpPr>
          <p:spPr bwMode="auto">
            <a:xfrm>
              <a:off x="1795" y="1449"/>
              <a:ext cx="731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34925" rIns="66675" bIns="34925">
              <a:spAutoFit/>
            </a:bodyPr>
            <a:lstStyle/>
            <a:p>
              <a:pPr defTabSz="490538"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資訊資產</a:t>
              </a:r>
            </a:p>
            <a:p>
              <a:pPr defTabSz="490538"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清單</a:t>
              </a:r>
            </a:p>
          </p:txBody>
        </p:sp>
        <p:sp>
          <p:nvSpPr>
            <p:cNvPr id="345105" name="Rectangle 17"/>
            <p:cNvSpPr>
              <a:spLocks noChangeArrowheads="1"/>
            </p:cNvSpPr>
            <p:nvPr/>
          </p:nvSpPr>
          <p:spPr bwMode="auto">
            <a:xfrm>
              <a:off x="716" y="1474"/>
              <a:ext cx="731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34925" rIns="66675" bIns="34925">
              <a:spAutoFit/>
            </a:bodyPr>
            <a:lstStyle/>
            <a:p>
              <a:pPr defTabSz="490538"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分析</a:t>
              </a:r>
            </a:p>
            <a:p>
              <a:pPr defTabSz="490538"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營運模式</a:t>
              </a:r>
            </a:p>
          </p:txBody>
        </p:sp>
        <p:sp>
          <p:nvSpPr>
            <p:cNvPr id="345106" name="Rectangle 18"/>
            <p:cNvSpPr>
              <a:spLocks noChangeArrowheads="1"/>
            </p:cNvSpPr>
            <p:nvPr/>
          </p:nvSpPr>
          <p:spPr bwMode="auto">
            <a:xfrm>
              <a:off x="777" y="1175"/>
              <a:ext cx="5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步驟 </a:t>
              </a:r>
              <a:r>
                <a:rPr kumimoji="0" lang="en-US" altLang="zh-TW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1</a:t>
              </a:r>
            </a:p>
          </p:txBody>
        </p:sp>
        <p:sp>
          <p:nvSpPr>
            <p:cNvPr id="345107" name="Rectangle 19"/>
            <p:cNvSpPr>
              <a:spLocks noChangeArrowheads="1"/>
            </p:cNvSpPr>
            <p:nvPr/>
          </p:nvSpPr>
          <p:spPr bwMode="auto">
            <a:xfrm>
              <a:off x="1835" y="1175"/>
              <a:ext cx="51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步驟</a:t>
              </a:r>
              <a:r>
                <a:rPr kumimoji="0" lang="en-US" altLang="zh-TW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2</a:t>
              </a:r>
            </a:p>
          </p:txBody>
        </p:sp>
        <p:sp>
          <p:nvSpPr>
            <p:cNvPr id="345108" name="Rectangle 20"/>
            <p:cNvSpPr>
              <a:spLocks noChangeArrowheads="1"/>
            </p:cNvSpPr>
            <p:nvPr/>
          </p:nvSpPr>
          <p:spPr bwMode="auto">
            <a:xfrm>
              <a:off x="2843" y="1175"/>
              <a:ext cx="51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步驟</a:t>
              </a:r>
              <a:r>
                <a:rPr kumimoji="0" lang="en-US" altLang="zh-TW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3</a:t>
              </a:r>
            </a:p>
          </p:txBody>
        </p:sp>
        <p:sp>
          <p:nvSpPr>
            <p:cNvPr id="345109" name="Rectangle 21"/>
            <p:cNvSpPr>
              <a:spLocks noChangeArrowheads="1"/>
            </p:cNvSpPr>
            <p:nvPr/>
          </p:nvSpPr>
          <p:spPr bwMode="auto">
            <a:xfrm>
              <a:off x="3755" y="1175"/>
              <a:ext cx="51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步驟</a:t>
              </a:r>
              <a:r>
                <a:rPr kumimoji="0" lang="en-US" altLang="zh-TW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4</a:t>
              </a:r>
            </a:p>
          </p:txBody>
        </p:sp>
      </p:grpSp>
      <p:grpSp>
        <p:nvGrpSpPr>
          <p:cNvPr id="345110" name="Group 22"/>
          <p:cNvGrpSpPr>
            <a:grpSpLocks/>
          </p:cNvGrpSpPr>
          <p:nvPr/>
        </p:nvGrpSpPr>
        <p:grpSpPr bwMode="auto">
          <a:xfrm>
            <a:off x="971551" y="5411789"/>
            <a:ext cx="4176346" cy="376237"/>
            <a:chOff x="884" y="3603"/>
            <a:chExt cx="4080" cy="237"/>
          </a:xfrm>
        </p:grpSpPr>
        <p:sp>
          <p:nvSpPr>
            <p:cNvPr id="345111" name="Rectangle 23"/>
            <p:cNvSpPr>
              <a:spLocks noChangeArrowheads="1"/>
            </p:cNvSpPr>
            <p:nvPr/>
          </p:nvSpPr>
          <p:spPr bwMode="auto">
            <a:xfrm>
              <a:off x="884" y="3603"/>
              <a:ext cx="3859" cy="237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6666FF"/>
                </a:gs>
              </a:gsLst>
              <a:lin ang="0" scaled="1"/>
            </a:gradFill>
            <a:ln>
              <a:noFill/>
            </a:ln>
            <a:effectLst>
              <a:prstShdw prst="shdw17" dist="17961" dir="2700000">
                <a:srgbClr val="6666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190500" indent="-190500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zh-TW" sz="1800">
                  <a:latin typeface="Times New Roman" pitchFamily="18" charset="0"/>
                  <a:ea typeface="標楷體" pitchFamily="65" charset="-120"/>
                </a:rPr>
                <a:t>4.</a:t>
              </a:r>
              <a:r>
                <a:rPr kumimoji="0" lang="zh-TW" altLang="en-US" sz="1800">
                  <a:latin typeface="Times New Roman" pitchFamily="18" charset="0"/>
                  <a:ea typeface="標楷體" pitchFamily="65" charset="-120"/>
                </a:rPr>
                <a:t>建議控制選擇工具</a:t>
              </a:r>
              <a:r>
                <a:rPr kumimoji="0" lang="en-US" altLang="zh-TW" sz="1800">
                  <a:latin typeface="Times New Roman" pitchFamily="18" charset="0"/>
                  <a:ea typeface="標楷體" pitchFamily="65" charset="-120"/>
                </a:rPr>
                <a:t>(SST)</a:t>
              </a:r>
            </a:p>
          </p:txBody>
        </p:sp>
        <p:sp>
          <p:nvSpPr>
            <p:cNvPr id="345112" name="AutoShape 24"/>
            <p:cNvSpPr>
              <a:spLocks noChangeArrowheads="1"/>
            </p:cNvSpPr>
            <p:nvPr/>
          </p:nvSpPr>
          <p:spPr bwMode="auto">
            <a:xfrm rot="5400000">
              <a:off x="4735" y="3611"/>
              <a:ext cx="237" cy="221"/>
            </a:xfrm>
            <a:prstGeom prst="triangle">
              <a:avLst>
                <a:gd name="adj" fmla="val 49301"/>
              </a:avLst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45113" name="Group 25"/>
          <p:cNvGrpSpPr>
            <a:grpSpLocks/>
          </p:cNvGrpSpPr>
          <p:nvPr/>
        </p:nvGrpSpPr>
        <p:grpSpPr bwMode="auto">
          <a:xfrm>
            <a:off x="971550" y="3983039"/>
            <a:ext cx="7776796" cy="376237"/>
            <a:chOff x="884" y="3155"/>
            <a:chExt cx="2784" cy="237"/>
          </a:xfrm>
        </p:grpSpPr>
        <p:sp>
          <p:nvSpPr>
            <p:cNvPr id="345114" name="Rectangle 26"/>
            <p:cNvSpPr>
              <a:spLocks noChangeArrowheads="1"/>
            </p:cNvSpPr>
            <p:nvPr/>
          </p:nvSpPr>
          <p:spPr bwMode="auto">
            <a:xfrm>
              <a:off x="884" y="3155"/>
              <a:ext cx="2633" cy="237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33"/>
                </a:gs>
              </a:gsLst>
              <a:lin ang="0" scaled="1"/>
            </a:gradFill>
            <a:ln>
              <a:noFill/>
            </a:ln>
            <a:effectLst>
              <a:prstShdw prst="shdw17" dist="17961" dir="2700000">
                <a:srgbClr val="FF99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457200" indent="-457200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zh-TW" sz="1800">
                  <a:latin typeface="Times New Roman" pitchFamily="18" charset="0"/>
                  <a:ea typeface="標楷體" pitchFamily="65" charset="-120"/>
                </a:rPr>
                <a:t>2.</a:t>
              </a:r>
              <a:r>
                <a:rPr kumimoji="0" lang="zh-TW" altLang="en-US" sz="1800">
                  <a:latin typeface="Times New Roman" pitchFamily="18" charset="0"/>
                  <a:ea typeface="標楷體" pitchFamily="65" charset="-120"/>
                </a:rPr>
                <a:t>商業資訊架構分析</a:t>
              </a:r>
              <a:r>
                <a:rPr kumimoji="0" lang="en-US" altLang="zh-TW" sz="1800">
                  <a:latin typeface="Times New Roman" pitchFamily="18" charset="0"/>
                  <a:ea typeface="標楷體" pitchFamily="65" charset="-120"/>
                </a:rPr>
                <a:t>(BIF)</a:t>
              </a:r>
              <a:r>
                <a:rPr kumimoji="0" lang="zh-TW" altLang="en-US" sz="1800">
                  <a:latin typeface="Times New Roman" pitchFamily="18" charset="0"/>
                  <a:ea typeface="標楷體" pitchFamily="65" charset="-120"/>
                </a:rPr>
                <a:t>、資訊資產結構分析</a:t>
              </a:r>
              <a:r>
                <a:rPr kumimoji="0" lang="en-US" altLang="zh-TW" sz="1800">
                  <a:latin typeface="Times New Roman" pitchFamily="18" charset="0"/>
                  <a:ea typeface="標楷體" pitchFamily="65" charset="-120"/>
                </a:rPr>
                <a:t>(SIA)</a:t>
              </a:r>
              <a:r>
                <a:rPr kumimoji="0" lang="zh-TW" altLang="en-US" sz="1800">
                  <a:latin typeface="Times New Roman" pitchFamily="18" charset="0"/>
                  <a:ea typeface="標楷體" pitchFamily="65" charset="-120"/>
                </a:rPr>
                <a:t>、控制現況分析</a:t>
              </a:r>
              <a:r>
                <a:rPr kumimoji="0" lang="en-US" altLang="zh-TW" sz="1800">
                  <a:latin typeface="Times New Roman" pitchFamily="18" charset="0"/>
                  <a:ea typeface="標楷體" pitchFamily="65" charset="-120"/>
                </a:rPr>
                <a:t>(CA)</a:t>
              </a:r>
            </a:p>
          </p:txBody>
        </p:sp>
        <p:sp>
          <p:nvSpPr>
            <p:cNvPr id="345115" name="AutoShape 27"/>
            <p:cNvSpPr>
              <a:spLocks noChangeArrowheads="1"/>
            </p:cNvSpPr>
            <p:nvPr/>
          </p:nvSpPr>
          <p:spPr bwMode="auto">
            <a:xfrm rot="5400000">
              <a:off x="3474" y="3198"/>
              <a:ext cx="237" cy="151"/>
            </a:xfrm>
            <a:prstGeom prst="triangle">
              <a:avLst>
                <a:gd name="adj" fmla="val 49301"/>
              </a:avLst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45116" name="Group 28"/>
          <p:cNvGrpSpPr>
            <a:grpSpLocks/>
          </p:cNvGrpSpPr>
          <p:nvPr/>
        </p:nvGrpSpPr>
        <p:grpSpPr bwMode="auto">
          <a:xfrm>
            <a:off x="971551" y="4697414"/>
            <a:ext cx="6840415" cy="376237"/>
            <a:chOff x="884" y="3379"/>
            <a:chExt cx="3216" cy="237"/>
          </a:xfrm>
        </p:grpSpPr>
        <p:sp>
          <p:nvSpPr>
            <p:cNvPr id="345117" name="Rectangle 29"/>
            <p:cNvSpPr>
              <a:spLocks noChangeArrowheads="1"/>
            </p:cNvSpPr>
            <p:nvPr/>
          </p:nvSpPr>
          <p:spPr bwMode="auto">
            <a:xfrm>
              <a:off x="884" y="3379"/>
              <a:ext cx="304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99"/>
                </a:gs>
              </a:gsLst>
              <a:lin ang="0" scaled="1"/>
            </a:gradFill>
            <a:ln>
              <a:noFill/>
            </a:ln>
            <a:effectLst>
              <a:prstShdw prst="shdw17" dist="17961" dir="2700000">
                <a:srgbClr val="CC0099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457200" indent="-457200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zh-TW" sz="1800">
                  <a:latin typeface="Times New Roman" pitchFamily="18" charset="0"/>
                  <a:ea typeface="標楷體" pitchFamily="65" charset="-120"/>
                </a:rPr>
                <a:t>3.</a:t>
              </a:r>
              <a:r>
                <a:rPr kumimoji="0" lang="zh-TW" altLang="en-US" sz="1800">
                  <a:latin typeface="Times New Roman" pitchFamily="18" charset="0"/>
                  <a:ea typeface="標楷體" pitchFamily="65" charset="-120"/>
                </a:rPr>
                <a:t>資訊資產價值評量表</a:t>
              </a:r>
              <a:r>
                <a:rPr kumimoji="0" lang="en-US" altLang="zh-TW" sz="1800">
                  <a:latin typeface="Times New Roman" pitchFamily="18" charset="0"/>
                  <a:ea typeface="標楷體" pitchFamily="65" charset="-120"/>
                </a:rPr>
                <a:t>(IAVET)</a:t>
              </a:r>
              <a:r>
                <a:rPr kumimoji="0" lang="zh-TW" altLang="en-US" sz="1800">
                  <a:latin typeface="Times New Roman" pitchFamily="18" charset="0"/>
                  <a:ea typeface="標楷體" pitchFamily="65" charset="-120"/>
                </a:rPr>
                <a:t>、弱點與威脅評量表</a:t>
              </a:r>
              <a:r>
                <a:rPr kumimoji="0" lang="en-US" altLang="zh-TW" sz="1800">
                  <a:latin typeface="Times New Roman" pitchFamily="18" charset="0"/>
                  <a:ea typeface="標楷體" pitchFamily="65" charset="-120"/>
                </a:rPr>
                <a:t>(IAVTET)</a:t>
              </a:r>
            </a:p>
          </p:txBody>
        </p:sp>
        <p:sp>
          <p:nvSpPr>
            <p:cNvPr id="345118" name="AutoShape 30"/>
            <p:cNvSpPr>
              <a:spLocks noChangeArrowheads="1"/>
            </p:cNvSpPr>
            <p:nvPr/>
          </p:nvSpPr>
          <p:spPr bwMode="auto">
            <a:xfrm rot="5400000">
              <a:off x="3894" y="3411"/>
              <a:ext cx="237" cy="174"/>
            </a:xfrm>
            <a:prstGeom prst="triangle">
              <a:avLst>
                <a:gd name="adj" fmla="val 49301"/>
              </a:avLst>
            </a:prstGeom>
            <a:solidFill>
              <a:srgbClr val="A6007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45119" name="Group 31"/>
          <p:cNvGrpSpPr>
            <a:grpSpLocks/>
          </p:cNvGrpSpPr>
          <p:nvPr/>
        </p:nvGrpSpPr>
        <p:grpSpPr bwMode="auto">
          <a:xfrm>
            <a:off x="971550" y="3268664"/>
            <a:ext cx="3253154" cy="376237"/>
            <a:chOff x="884" y="2931"/>
            <a:chExt cx="2049" cy="237"/>
          </a:xfrm>
        </p:grpSpPr>
        <p:sp>
          <p:nvSpPr>
            <p:cNvPr id="345120" name="Rectangle 32"/>
            <p:cNvSpPr>
              <a:spLocks noChangeArrowheads="1"/>
            </p:cNvSpPr>
            <p:nvPr/>
          </p:nvSpPr>
          <p:spPr bwMode="auto">
            <a:xfrm>
              <a:off x="884" y="2931"/>
              <a:ext cx="1938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287A4B"/>
                </a:gs>
              </a:gsLst>
              <a:lin ang="0" scaled="1"/>
            </a:gradFill>
            <a:ln>
              <a:noFill/>
            </a:ln>
            <a:effectLst>
              <a:prstShdw prst="shdw17" dist="17961" dir="2700000">
                <a:srgbClr val="287A4B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zh-TW" sz="1800">
                  <a:latin typeface="Times New Roman" pitchFamily="18" charset="0"/>
                  <a:ea typeface="標楷體" pitchFamily="65" charset="-120"/>
                </a:rPr>
                <a:t>1.</a:t>
              </a:r>
              <a:r>
                <a:rPr kumimoji="0" lang="zh-TW" altLang="en-US" sz="1800">
                  <a:latin typeface="Times New Roman" pitchFamily="18" charset="0"/>
                  <a:ea typeface="標楷體" pitchFamily="65" charset="-120"/>
                </a:rPr>
                <a:t>營運模式分析</a:t>
              </a:r>
              <a:r>
                <a:rPr kumimoji="0" lang="en-US" altLang="zh-TW" sz="1800">
                  <a:latin typeface="Times New Roman" pitchFamily="18" charset="0"/>
                  <a:ea typeface="標楷體" pitchFamily="65" charset="-120"/>
                </a:rPr>
                <a:t>(OMA)</a:t>
              </a:r>
            </a:p>
          </p:txBody>
        </p:sp>
        <p:sp>
          <p:nvSpPr>
            <p:cNvPr id="345121" name="AutoShape 33"/>
            <p:cNvSpPr>
              <a:spLocks noChangeArrowheads="1"/>
            </p:cNvSpPr>
            <p:nvPr/>
          </p:nvSpPr>
          <p:spPr bwMode="auto">
            <a:xfrm rot="5400000">
              <a:off x="2759" y="2994"/>
              <a:ext cx="237" cy="111"/>
            </a:xfrm>
            <a:prstGeom prst="triangle">
              <a:avLst>
                <a:gd name="adj" fmla="val 49301"/>
              </a:avLst>
            </a:prstGeom>
            <a:solidFill>
              <a:srgbClr val="133B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45122" name="Text Box 34"/>
          <p:cNvSpPr txBox="1">
            <a:spLocks noChangeArrowheads="1"/>
          </p:cNvSpPr>
          <p:nvPr/>
        </p:nvSpPr>
        <p:spPr bwMode="auto">
          <a:xfrm>
            <a:off x="323851" y="3340100"/>
            <a:ext cx="6477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zh-TW" altLang="en-US" sz="20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獨步全球之 方法論</a:t>
            </a:r>
          </a:p>
        </p:txBody>
      </p:sp>
      <p:sp>
        <p:nvSpPr>
          <p:cNvPr id="39" name="Freeform 14"/>
          <p:cNvSpPr>
            <a:spLocks/>
          </p:cNvSpPr>
          <p:nvPr/>
        </p:nvSpPr>
        <p:spPr bwMode="auto">
          <a:xfrm>
            <a:off x="251272" y="260648"/>
            <a:ext cx="7201048" cy="576262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227" y="0"/>
              </a:cxn>
              <a:cxn ang="0">
                <a:pos x="5307" y="0"/>
              </a:cxn>
              <a:cxn ang="0">
                <a:pos x="5307" y="182"/>
              </a:cxn>
              <a:cxn ang="0">
                <a:pos x="5126" y="363"/>
              </a:cxn>
              <a:cxn ang="0">
                <a:pos x="0" y="363"/>
              </a:cxn>
              <a:cxn ang="0">
                <a:pos x="0" y="182"/>
              </a:cxn>
            </a:cxnLst>
            <a:rect l="0" t="0" r="r" b="b"/>
            <a:pathLst>
              <a:path w="5307" h="363">
                <a:moveTo>
                  <a:pt x="0" y="182"/>
                </a:moveTo>
                <a:lnTo>
                  <a:pt x="227" y="0"/>
                </a:lnTo>
                <a:lnTo>
                  <a:pt x="5307" y="0"/>
                </a:lnTo>
                <a:lnTo>
                  <a:pt x="5307" y="182"/>
                </a:lnTo>
                <a:lnTo>
                  <a:pt x="5126" y="363"/>
                </a:lnTo>
                <a:lnTo>
                  <a:pt x="0" y="363"/>
                </a:lnTo>
                <a:lnTo>
                  <a:pt x="0" y="18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r>
              <a:rPr lang="zh-TW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風險評估程序作業步驟</a:t>
            </a:r>
            <a:endParaRPr kumimoji="1" lang="zh-TW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543175" y="5984875"/>
            <a:ext cx="4086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26" tIns="43616" rIns="87226" bIns="43616">
            <a:spAutoFit/>
          </a:bodyPr>
          <a:lstStyle>
            <a:lvl1pPr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100" dirty="0" smtClean="0">
                <a:solidFill>
                  <a:schemeClr val="bg1"/>
                </a:solidFill>
                <a:latin typeface="VAG Rounded Std Thin" pitchFamily="34" charset="0"/>
                <a:ea typeface="Taipei"/>
                <a:cs typeface="Taipei"/>
              </a:rPr>
              <a:t>2014 </a:t>
            </a:r>
            <a:r>
              <a:rPr lang="en-US" altLang="zh-TW" sz="1100" dirty="0">
                <a:solidFill>
                  <a:schemeClr val="bg1"/>
                </a:solidFill>
                <a:latin typeface="VAG Rounded Std Thin" pitchFamily="34" charset="0"/>
                <a:ea typeface="Taipei"/>
                <a:cs typeface="Taipei"/>
              </a:rPr>
              <a:t>© Gamania Digital Entertainment Co., Ltd.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bout-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Freeform 4"/>
          <p:cNvSpPr>
            <a:spLocks/>
          </p:cNvSpPr>
          <p:nvPr/>
        </p:nvSpPr>
        <p:spPr bwMode="auto">
          <a:xfrm>
            <a:off x="395288" y="188913"/>
            <a:ext cx="8424862" cy="576262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227" y="0"/>
              </a:cxn>
              <a:cxn ang="0">
                <a:pos x="5307" y="0"/>
              </a:cxn>
              <a:cxn ang="0">
                <a:pos x="5307" y="182"/>
              </a:cxn>
              <a:cxn ang="0">
                <a:pos x="5126" y="363"/>
              </a:cxn>
              <a:cxn ang="0">
                <a:pos x="0" y="363"/>
              </a:cxn>
              <a:cxn ang="0">
                <a:pos x="0" y="182"/>
              </a:cxn>
            </a:cxnLst>
            <a:rect l="0" t="0" r="r" b="b"/>
            <a:pathLst>
              <a:path w="5307" h="363">
                <a:moveTo>
                  <a:pt x="0" y="182"/>
                </a:moveTo>
                <a:lnTo>
                  <a:pt x="227" y="0"/>
                </a:lnTo>
                <a:lnTo>
                  <a:pt x="5307" y="0"/>
                </a:lnTo>
                <a:lnTo>
                  <a:pt x="5307" y="182"/>
                </a:lnTo>
                <a:lnTo>
                  <a:pt x="5126" y="363"/>
                </a:lnTo>
                <a:lnTo>
                  <a:pt x="0" y="363"/>
                </a:lnTo>
                <a:lnTo>
                  <a:pt x="0" y="1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altLang="zh-TW" dirty="0">
              <a:latin typeface="Helvetica" pitchFamily="34" charset="0"/>
              <a:ea typeface="微軟正黑體" pitchFamily="34" charset="-120"/>
            </a:endParaRPr>
          </a:p>
        </p:txBody>
      </p:sp>
      <p:sp>
        <p:nvSpPr>
          <p:cNvPr id="9220" name="Rectangle 47"/>
          <p:cNvSpPr>
            <a:spLocks noChangeArrowheads="1"/>
          </p:cNvSpPr>
          <p:nvPr/>
        </p:nvSpPr>
        <p:spPr bwMode="auto">
          <a:xfrm>
            <a:off x="323850" y="981075"/>
            <a:ext cx="8569325" cy="568960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TW" dirty="0">
              <a:latin typeface="Helvetica" pitchFamily="34" charset="0"/>
              <a:ea typeface="微軟正黑體" pitchFamily="34" charset="-120"/>
            </a:endParaRPr>
          </a:p>
        </p:txBody>
      </p:sp>
      <p:grpSp>
        <p:nvGrpSpPr>
          <p:cNvPr id="9221" name="Group 15"/>
          <p:cNvGrpSpPr>
            <a:grpSpLocks/>
          </p:cNvGrpSpPr>
          <p:nvPr/>
        </p:nvGrpSpPr>
        <p:grpSpPr bwMode="auto">
          <a:xfrm>
            <a:off x="468313" y="1519855"/>
            <a:ext cx="1295400" cy="5051425"/>
            <a:chOff x="295" y="1208"/>
            <a:chExt cx="816" cy="2902"/>
          </a:xfrm>
        </p:grpSpPr>
        <p:sp>
          <p:nvSpPr>
            <p:cNvPr id="9263" name="AutoShape 16"/>
            <p:cNvSpPr>
              <a:spLocks noChangeArrowheads="1"/>
            </p:cNvSpPr>
            <p:nvPr/>
          </p:nvSpPr>
          <p:spPr bwMode="auto">
            <a:xfrm>
              <a:off x="295" y="1208"/>
              <a:ext cx="816" cy="408"/>
            </a:xfrm>
            <a:prstGeom prst="roundRect">
              <a:avLst>
                <a:gd name="adj" fmla="val 16667"/>
              </a:avLst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zh-TW" sz="1600" dirty="0">
                <a:latin typeface="Helvetica" pitchFamily="34" charset="0"/>
                <a:ea typeface="微軟正黑體" pitchFamily="34" charset="-120"/>
              </a:endParaRPr>
            </a:p>
          </p:txBody>
        </p:sp>
        <p:sp>
          <p:nvSpPr>
            <p:cNvPr id="9264" name="AutoShape 17"/>
            <p:cNvSpPr>
              <a:spLocks noChangeArrowheads="1"/>
            </p:cNvSpPr>
            <p:nvPr/>
          </p:nvSpPr>
          <p:spPr bwMode="auto">
            <a:xfrm>
              <a:off x="295" y="3702"/>
              <a:ext cx="816" cy="408"/>
            </a:xfrm>
            <a:prstGeom prst="roundRect">
              <a:avLst>
                <a:gd name="adj" fmla="val 16667"/>
              </a:avLst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zh-TW" sz="1600" dirty="0">
                <a:latin typeface="Helvetica" pitchFamily="34" charset="0"/>
                <a:ea typeface="微軟正黑體" pitchFamily="34" charset="-120"/>
              </a:endParaRPr>
            </a:p>
          </p:txBody>
        </p:sp>
        <p:sp>
          <p:nvSpPr>
            <p:cNvPr id="9265" name="Rectangle 18"/>
            <p:cNvSpPr>
              <a:spLocks noChangeArrowheads="1"/>
            </p:cNvSpPr>
            <p:nvPr/>
          </p:nvSpPr>
          <p:spPr bwMode="auto">
            <a:xfrm>
              <a:off x="295" y="1389"/>
              <a:ext cx="816" cy="2449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zh-TW" sz="1600" dirty="0">
                <a:latin typeface="Helvetica" pitchFamily="34" charset="0"/>
                <a:ea typeface="微軟正黑體" pitchFamily="34" charset="-120"/>
              </a:endParaRPr>
            </a:p>
          </p:txBody>
        </p:sp>
      </p:grpSp>
      <p:grpSp>
        <p:nvGrpSpPr>
          <p:cNvPr id="9222" name="Group 19"/>
          <p:cNvGrpSpPr>
            <a:grpSpLocks/>
          </p:cNvGrpSpPr>
          <p:nvPr/>
        </p:nvGrpSpPr>
        <p:grpSpPr bwMode="auto">
          <a:xfrm>
            <a:off x="469900" y="981075"/>
            <a:ext cx="1295400" cy="492125"/>
            <a:chOff x="295" y="709"/>
            <a:chExt cx="816" cy="443"/>
          </a:xfrm>
        </p:grpSpPr>
        <p:sp>
          <p:nvSpPr>
            <p:cNvPr id="9261" name="AutoShape 20"/>
            <p:cNvSpPr>
              <a:spLocks noChangeArrowheads="1"/>
            </p:cNvSpPr>
            <p:nvPr/>
          </p:nvSpPr>
          <p:spPr bwMode="auto">
            <a:xfrm>
              <a:off x="295" y="709"/>
              <a:ext cx="816" cy="443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zh-TW" dirty="0">
                <a:latin typeface="Helvetica" pitchFamily="34" charset="0"/>
                <a:ea typeface="微軟正黑體" pitchFamily="34" charset="-120"/>
              </a:endParaRPr>
            </a:p>
          </p:txBody>
        </p:sp>
        <p:sp>
          <p:nvSpPr>
            <p:cNvPr id="9262" name="AutoShape 3"/>
            <p:cNvSpPr>
              <a:spLocks noChangeArrowheads="1"/>
            </p:cNvSpPr>
            <p:nvPr/>
          </p:nvSpPr>
          <p:spPr bwMode="auto">
            <a:xfrm>
              <a:off x="295" y="720"/>
              <a:ext cx="816" cy="420"/>
            </a:xfrm>
            <a:prstGeom prst="flowChartAlternate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1400" dirty="0">
                  <a:solidFill>
                    <a:schemeClr val="bg1"/>
                  </a:solidFill>
                  <a:latin typeface="Helvetica" pitchFamily="34" charset="0"/>
                  <a:ea typeface="微軟正黑體" pitchFamily="34" charset="-120"/>
                </a:rPr>
                <a:t>富優</a:t>
              </a:r>
              <a:r>
                <a:rPr lang="en-US" altLang="zh-TW" sz="1400" dirty="0">
                  <a:solidFill>
                    <a:schemeClr val="bg1"/>
                  </a:solidFill>
                  <a:latin typeface="Helvetica" pitchFamily="34" charset="0"/>
                  <a:ea typeface="微軟正黑體" pitchFamily="34" charset="-120"/>
                </a:rPr>
                <a:t>/</a:t>
              </a:r>
            </a:p>
            <a:p>
              <a:pPr algn="ctr"/>
              <a:r>
                <a:rPr lang="zh-TW" altLang="en-US" sz="1400" dirty="0">
                  <a:solidFill>
                    <a:schemeClr val="bg1"/>
                  </a:solidFill>
                  <a:latin typeface="Helvetica" pitchFamily="34" charset="0"/>
                  <a:ea typeface="微軟正黑體" pitchFamily="34" charset="-120"/>
                </a:rPr>
                <a:t>富峰群資訊</a:t>
              </a:r>
              <a:endParaRPr lang="en-US" altLang="zh-TW" sz="1400" dirty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endParaRPr>
            </a:p>
          </p:txBody>
        </p:sp>
      </p:grp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3348038" y="1214438"/>
            <a:ext cx="53990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endParaRPr lang="en-US" altLang="zh-TW" sz="1400" dirty="0">
              <a:latin typeface="Helvetica" pitchFamily="34" charset="0"/>
              <a:ea typeface="微軟正黑體" pitchFamily="34" charset="-120"/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3349625" y="1882775"/>
            <a:ext cx="53990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>
              <a:buFontTx/>
              <a:buChar char="•"/>
            </a:pPr>
            <a:endParaRPr lang="en-US" altLang="zh-TW" sz="1400" dirty="0">
              <a:latin typeface="Helvetica" pitchFamily="34" charset="0"/>
              <a:ea typeface="微軟正黑體" pitchFamily="34" charset="-120"/>
            </a:endParaRP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3348038" y="3214688"/>
            <a:ext cx="539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>
              <a:spcBef>
                <a:spcPct val="50000"/>
              </a:spcBef>
              <a:buFontTx/>
              <a:buChar char="•"/>
            </a:pPr>
            <a:endParaRPr lang="en-US" altLang="zh-TW" sz="1400" dirty="0">
              <a:latin typeface="Helvetica" pitchFamily="34" charset="0"/>
              <a:ea typeface="微軟正黑體" pitchFamily="34" charset="-120"/>
            </a:endParaRPr>
          </a:p>
        </p:txBody>
      </p:sp>
      <p:sp>
        <p:nvSpPr>
          <p:cNvPr id="9226" name="Rectangle 12"/>
          <p:cNvSpPr>
            <a:spLocks noChangeArrowheads="1"/>
          </p:cNvSpPr>
          <p:nvPr/>
        </p:nvSpPr>
        <p:spPr bwMode="auto">
          <a:xfrm>
            <a:off x="3349625" y="3860800"/>
            <a:ext cx="54371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>
              <a:buFontTx/>
              <a:buChar char="•"/>
              <a:tabLst>
                <a:tab pos="180975" algn="l"/>
              </a:tabLst>
            </a:pPr>
            <a:endParaRPr lang="en-US" altLang="zh-TW" sz="1400" dirty="0">
              <a:latin typeface="Helvetica" pitchFamily="34" charset="0"/>
              <a:ea typeface="微軟正黑體" pitchFamily="34" charset="-120"/>
            </a:endParaRPr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3348038" y="2544763"/>
            <a:ext cx="539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84150">
              <a:buFontTx/>
              <a:buChar char="•"/>
            </a:pPr>
            <a:endParaRPr lang="en-US" altLang="zh-TW" sz="1400" dirty="0">
              <a:latin typeface="Helvetica" pitchFamily="34" charset="0"/>
              <a:ea typeface="微軟正黑體" pitchFamily="34" charset="-120"/>
            </a:endParaRPr>
          </a:p>
        </p:txBody>
      </p:sp>
      <p:sp>
        <p:nvSpPr>
          <p:cNvPr id="9228" name="Rectangle 18"/>
          <p:cNvSpPr>
            <a:spLocks noChangeArrowheads="1"/>
          </p:cNvSpPr>
          <p:nvPr/>
        </p:nvSpPr>
        <p:spPr bwMode="auto">
          <a:xfrm>
            <a:off x="3348038" y="5240338"/>
            <a:ext cx="539908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>
              <a:buFontTx/>
              <a:buChar char="•"/>
            </a:pPr>
            <a:endParaRPr lang="zh-TW" altLang="en-US" sz="1400" dirty="0">
              <a:latin typeface="Helvetica" pitchFamily="34" charset="0"/>
              <a:ea typeface="微軟正黑體" pitchFamily="34" charset="-120"/>
            </a:endParaRPr>
          </a:p>
        </p:txBody>
      </p:sp>
      <p:sp>
        <p:nvSpPr>
          <p:cNvPr id="9229" name="Rectangle 18"/>
          <p:cNvSpPr>
            <a:spLocks noChangeArrowheads="1"/>
          </p:cNvSpPr>
          <p:nvPr/>
        </p:nvSpPr>
        <p:spPr bwMode="auto">
          <a:xfrm>
            <a:off x="3348038" y="5867400"/>
            <a:ext cx="53990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>
              <a:buFontTx/>
              <a:buChar char="•"/>
            </a:pPr>
            <a:endParaRPr lang="zh-TW" altLang="en-US" sz="1400" dirty="0">
              <a:latin typeface="Helvetica" pitchFamily="34" charset="0"/>
              <a:ea typeface="微軟正黑體" pitchFamily="34" charset="-120"/>
            </a:endParaRPr>
          </a:p>
        </p:txBody>
      </p:sp>
      <p:sp>
        <p:nvSpPr>
          <p:cNvPr id="9230" name="AutoShape 3"/>
          <p:cNvSpPr>
            <a:spLocks noChangeArrowheads="1"/>
          </p:cNvSpPr>
          <p:nvPr/>
        </p:nvSpPr>
        <p:spPr bwMode="auto">
          <a:xfrm>
            <a:off x="468313" y="3644255"/>
            <a:ext cx="1296987" cy="50482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</a:rPr>
              <a:t>遊戲橘子</a:t>
            </a:r>
          </a:p>
        </p:txBody>
      </p:sp>
      <p:sp>
        <p:nvSpPr>
          <p:cNvPr id="8198" name="Rectangle 5"/>
          <p:cNvSpPr>
            <a:spLocks/>
          </p:cNvSpPr>
          <p:nvPr/>
        </p:nvSpPr>
        <p:spPr bwMode="auto">
          <a:xfrm>
            <a:off x="684213" y="188913"/>
            <a:ext cx="60483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2700" bIns="0" anchor="ctr"/>
          <a:lstStyle/>
          <a:p>
            <a:pPr marL="41275" defTabSz="801688">
              <a:defRPr/>
            </a:pPr>
            <a:r>
              <a:rPr kumimoji="0" lang="en-US" altLang="zh-TW" sz="2500" b="1" dirty="0">
                <a:latin typeface="Helvetica" pitchFamily="34" charset="0"/>
                <a:ea typeface="微軟正黑體" pitchFamily="34" charset="-120"/>
                <a:sym typeface="Franklin Gothic Demi" pitchFamily="34" charset="0"/>
              </a:rPr>
              <a:t>Gamania</a:t>
            </a:r>
            <a:r>
              <a:rPr kumimoji="0" lang="zh-TW" altLang="en-US" sz="2500" b="1" dirty="0">
                <a:latin typeface="Franklin Gothic Demi" pitchFamily="34" charset="0"/>
                <a:ea typeface="微軟正黑體" pitchFamily="34" charset="-120"/>
                <a:sym typeface="Franklin Gothic Demi" pitchFamily="34" charset="0"/>
              </a:rPr>
              <a:t>大事紀</a:t>
            </a:r>
            <a:endParaRPr lang="en-US" altLang="zh-TW" sz="2500" b="1" dirty="0">
              <a:latin typeface="Helvetica" pitchFamily="34" charset="0"/>
              <a:ea typeface="微軟正黑體" pitchFamily="34" charset="-120"/>
            </a:endParaRPr>
          </a:p>
        </p:txBody>
      </p:sp>
      <p:sp>
        <p:nvSpPr>
          <p:cNvPr id="9232" name="矩形 37"/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9515"/>
                </a:solidFill>
                <a:latin typeface="Helvetica" pitchFamily="34" charset="0"/>
                <a:ea typeface="微軟正黑體" pitchFamily="34" charset="-120"/>
              </a:rPr>
              <a:t> </a:t>
            </a:r>
            <a:endParaRPr lang="zh-TW" altLang="en-US" dirty="0">
              <a:latin typeface="Helvetica" pitchFamily="34" charset="0"/>
              <a:ea typeface="微軟正黑體" pitchFamily="34" charset="-120"/>
            </a:endParaRPr>
          </a:p>
        </p:txBody>
      </p:sp>
      <p:graphicFrame>
        <p:nvGraphicFramePr>
          <p:cNvPr id="40" name="表格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042410"/>
              </p:ext>
            </p:extLst>
          </p:nvPr>
        </p:nvGraphicFramePr>
        <p:xfrm>
          <a:off x="1996045" y="1005719"/>
          <a:ext cx="6751079" cy="5675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121"/>
                <a:gridCol w="5203958"/>
              </a:tblGrid>
              <a:tr h="505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1995~1999</a:t>
                      </a: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SzPct val="80000"/>
                        <a:buFont typeface="Wingdings" pitchFamily="2" charset="2"/>
                        <a:buChar char="l"/>
                        <a:defRPr/>
                      </a:pP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發表第一款自製遊戲「日蝕」。</a:t>
                      </a:r>
                      <a:endParaRPr lang="en-US" altLang="zh-TW" sz="1200" b="0" i="1" dirty="0" smtClean="0">
                        <a:solidFill>
                          <a:schemeClr val="tx1"/>
                        </a:solidFill>
                        <a:latin typeface="Helvetica" pitchFamily="34" charset="0"/>
                        <a:ea typeface="微軟正黑體" pitchFamily="34" charset="-120"/>
                      </a:endParaRPr>
                    </a:p>
                    <a:p>
                      <a:pPr marL="85725" indent="-85725">
                        <a:buSzPct val="80000"/>
                        <a:buFont typeface="Wingdings" pitchFamily="2" charset="2"/>
                        <a:buChar char="l"/>
                        <a:defRPr/>
                      </a:pP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 「便利商店」創下在亞洲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5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個地區超過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120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萬套的銷售佳績。</a:t>
                      </a:r>
                      <a:endParaRPr lang="en-US" altLang="zh-TW" sz="1200" b="0" dirty="0">
                        <a:solidFill>
                          <a:schemeClr val="tx1"/>
                        </a:solidFill>
                        <a:latin typeface="Helvetica" pitchFamily="34" charset="0"/>
                        <a:ea typeface="微軟正黑體" pitchFamily="34" charset="-120"/>
                      </a:endParaRP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2000</a:t>
                      </a: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SzPct val="80000"/>
                        <a:buFont typeface="Wingdings" pitchFamily="2" charset="2"/>
                        <a:buChar char="l"/>
                      </a:pP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代理發行「天堂」，在台灣上市兩個星期，會員即達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20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萬人。</a:t>
                      </a:r>
                      <a:endParaRPr lang="en-US" altLang="zh-TW" sz="1200" b="0" dirty="0">
                        <a:solidFill>
                          <a:schemeClr val="tx1"/>
                        </a:solidFill>
                        <a:latin typeface="Helvetica" pitchFamily="34" charset="0"/>
                        <a:ea typeface="微軟正黑體" pitchFamily="34" charset="-120"/>
                      </a:endParaRP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2003</a:t>
                      </a: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4150" indent="-184150">
                        <a:buSzPct val="80000"/>
                        <a:buFont typeface="Wingdings" pitchFamily="2" charset="2"/>
                        <a:buChar char="l"/>
                      </a:pPr>
                      <a:r>
                        <a:rPr lang="zh-TW" altLang="en-US" sz="1200" dirty="0" smtClean="0">
                          <a:latin typeface="Helvetica" pitchFamily="34" charset="0"/>
                          <a:ea typeface="微軟正黑體" pitchFamily="34" charset="-120"/>
                        </a:rPr>
                        <a:t>台灣天堂會員在突破</a:t>
                      </a:r>
                      <a:r>
                        <a:rPr lang="en-US" altLang="zh-TW" sz="1200" dirty="0" smtClean="0">
                          <a:latin typeface="Helvetica" pitchFamily="34" charset="0"/>
                          <a:ea typeface="微軟正黑體" pitchFamily="34" charset="-120"/>
                        </a:rPr>
                        <a:t>350</a:t>
                      </a:r>
                      <a:r>
                        <a:rPr lang="zh-TW" altLang="en-US" sz="1200" dirty="0" smtClean="0">
                          <a:latin typeface="Helvetica" pitchFamily="34" charset="0"/>
                          <a:ea typeface="微軟正黑體" pitchFamily="34" charset="-120"/>
                        </a:rPr>
                        <a:t>萬，成為全台會員數最多的線上遊戲，開啟線上遊戲新紀元，改寫台灣遊戲產業歷史。</a:t>
                      </a:r>
                      <a:endParaRPr lang="en-US" altLang="zh-TW" sz="1200" dirty="0">
                        <a:latin typeface="Helvetica" pitchFamily="34" charset="0"/>
                        <a:ea typeface="微軟正黑體" pitchFamily="34" charset="-120"/>
                      </a:endParaRP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2004</a:t>
                      </a: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spcBef>
                          <a:spcPct val="50000"/>
                        </a:spcBef>
                        <a:buSzPct val="80000"/>
                        <a:buFont typeface="Wingdings" pitchFamily="2" charset="2"/>
                        <a:buChar char="l"/>
                      </a:pPr>
                      <a:r>
                        <a:rPr lang="zh-TW" altLang="en-US" sz="1200" dirty="0" smtClean="0">
                          <a:latin typeface="Helvetica" pitchFamily="34" charset="0"/>
                          <a:ea typeface="微軟正黑體" pitchFamily="34" charset="-120"/>
                        </a:rPr>
                        <a:t>完成手機付費機制，所有門號手機皆可儲值點數，成為台灣第一個整合虛擬付費管道的遊戲廠商。</a:t>
                      </a:r>
                      <a:endParaRPr lang="en-US" altLang="zh-TW" sz="1200" dirty="0">
                        <a:latin typeface="Helvetica" pitchFamily="34" charset="0"/>
                        <a:ea typeface="微軟正黑體" pitchFamily="34" charset="-120"/>
                      </a:endParaRP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66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2006</a:t>
                      </a: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SzPct val="80000"/>
                        <a:buFont typeface="Wingdings" pitchFamily="2" charset="2"/>
                        <a:buChar char="l"/>
                        <a:tabLst>
                          <a:tab pos="180975" algn="l"/>
                        </a:tabLst>
                      </a:pPr>
                      <a:r>
                        <a:rPr lang="zh-TW" altLang="en-US" sz="1200" dirty="0" smtClean="0">
                          <a:latin typeface="Helvetica" pitchFamily="34" charset="0"/>
                          <a:ea typeface="微軟正黑體" pitchFamily="34" charset="-120"/>
                        </a:rPr>
                        <a:t>首度於東京電玩展中公開露出五款自製遊戲：「富貴達人」 、「封魔獵人」 、「仙魔道」 、「星辰」 、「</a:t>
                      </a:r>
                      <a:r>
                        <a:rPr lang="en-US" altLang="zh-TW" sz="1200" dirty="0" smtClean="0">
                          <a:latin typeface="Helvetica" pitchFamily="34" charset="0"/>
                          <a:ea typeface="微軟正黑體" pitchFamily="34" charset="-120"/>
                        </a:rPr>
                        <a:t>AOW</a:t>
                      </a:r>
                      <a:r>
                        <a:rPr lang="zh-TW" altLang="en-US" sz="1200" dirty="0" smtClean="0">
                          <a:latin typeface="Helvetica" pitchFamily="34" charset="0"/>
                          <a:ea typeface="微軟正黑體" pitchFamily="34" charset="-120"/>
                        </a:rPr>
                        <a:t>」 、獲得廣大迴響。</a:t>
                      </a:r>
                      <a:endParaRPr lang="en-US" altLang="zh-TW" sz="1200" dirty="0">
                        <a:latin typeface="Helvetica" pitchFamily="34" charset="0"/>
                        <a:ea typeface="微軟正黑體" pitchFamily="34" charset="-120"/>
                      </a:endParaRP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2007</a:t>
                      </a: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zh-TW" altLang="en-US" sz="1200" dirty="0" smtClean="0">
                          <a:latin typeface="Helvetica" pitchFamily="34" charset="0"/>
                          <a:ea typeface="微軟正黑體" pitchFamily="34" charset="-120"/>
                        </a:rPr>
                        <a:t>首款自製遊戲「封魔獵人」，創下同時上線人數突破</a:t>
                      </a:r>
                      <a:r>
                        <a:rPr lang="en-US" altLang="zh-TW" sz="1200" dirty="0" smtClean="0">
                          <a:latin typeface="Helvetica" pitchFamily="34" charset="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1200" dirty="0" smtClean="0">
                          <a:latin typeface="Helvetica" pitchFamily="34" charset="0"/>
                          <a:ea typeface="微軟正黑體" pitchFamily="34" charset="-120"/>
                        </a:rPr>
                        <a:t>萬人的亮眼成績。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Helvetica" pitchFamily="34" charset="0"/>
                        <a:ea typeface="微軟正黑體" pitchFamily="34" charset="-120"/>
                      </a:endParaRP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2008</a:t>
                      </a: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SzPct val="80000"/>
                        <a:buFont typeface="Wingdings" pitchFamily="2" charset="2"/>
                        <a:buChar char="l"/>
                      </a:pPr>
                      <a:r>
                        <a:rPr lang="zh-TW" altLang="en-US" sz="1200" dirty="0" smtClean="0">
                          <a:latin typeface="Helvetica" pitchFamily="34" charset="0"/>
                          <a:ea typeface="微軟正黑體" pitchFamily="34" charset="-120"/>
                        </a:rPr>
                        <a:t>自製遊戲「星辰」獲得日本</a:t>
                      </a:r>
                      <a:r>
                        <a:rPr lang="en-US" altLang="zh-TW" sz="1200" b="0" dirty="0" err="1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WebMoney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1200" dirty="0" smtClean="0">
                          <a:latin typeface="Helvetica" pitchFamily="34" charset="0"/>
                          <a:ea typeface="微軟正黑體" pitchFamily="34" charset="-120"/>
                        </a:rPr>
                        <a:t>2008</a:t>
                      </a:r>
                      <a:r>
                        <a:rPr lang="zh-TW" altLang="en-US" sz="1200" dirty="0" smtClean="0">
                          <a:latin typeface="Helvetica" pitchFamily="34" charset="0"/>
                          <a:ea typeface="微軟正黑體" pitchFamily="34" charset="-120"/>
                        </a:rPr>
                        <a:t>最佳遊戲獎及最佳新人獎。</a:t>
                      </a:r>
                      <a:endParaRPr lang="zh-TW" altLang="en-US" sz="1200" dirty="0">
                        <a:latin typeface="Helvetica" pitchFamily="34" charset="0"/>
                        <a:ea typeface="微軟正黑體" pitchFamily="34" charset="-120"/>
                      </a:endParaRP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2009</a:t>
                      </a: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SzPct val="80000"/>
                        <a:buFont typeface="Wingdings" pitchFamily="2" charset="2"/>
                        <a:buChar char="l"/>
                      </a:pPr>
                      <a:r>
                        <a:rPr lang="zh-TW" altLang="zh-TW" sz="1200" dirty="0" smtClean="0">
                          <a:latin typeface="Helvetica" pitchFamily="34" charset="0"/>
                          <a:ea typeface="微軟正黑體" pitchFamily="34" charset="-120"/>
                        </a:rPr>
                        <a:t>成立「玩酷」「果核」「紅門」等研發子公司，</a:t>
                      </a:r>
                      <a:r>
                        <a:rPr lang="zh-TW" altLang="en-US" sz="1200" dirty="0" smtClean="0">
                          <a:latin typeface="Helvetica" pitchFamily="34" charset="0"/>
                          <a:ea typeface="微軟正黑體" pitchFamily="34" charset="-120"/>
                        </a:rPr>
                        <a:t>具備更完整的研發能量，同時</a:t>
                      </a:r>
                      <a:r>
                        <a:rPr lang="zh-TW" altLang="zh-TW" sz="1200" dirty="0" smtClean="0">
                          <a:latin typeface="Helvetica" pitchFamily="34" charset="0"/>
                          <a:ea typeface="微軟正黑體" pitchFamily="34" charset="-120"/>
                        </a:rPr>
                        <a:t>邁向遊戲橘子集團化目標</a:t>
                      </a:r>
                      <a:r>
                        <a:rPr lang="zh-TW" altLang="en-US" sz="1200" dirty="0" smtClean="0">
                          <a:latin typeface="Helvetica" pitchFamily="34" charset="0"/>
                          <a:ea typeface="微軟正黑體" pitchFamily="34" charset="-120"/>
                        </a:rPr>
                        <a:t>。</a:t>
                      </a:r>
                      <a:endParaRPr lang="zh-TW" altLang="en-US" sz="1200" dirty="0">
                        <a:latin typeface="Helvetica" pitchFamily="34" charset="0"/>
                        <a:ea typeface="微軟正黑體" pitchFamily="34" charset="-120"/>
                      </a:endParaRP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2010</a:t>
                      </a: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SzPct val="80000"/>
                        <a:buFont typeface="Wingdings" pitchFamily="2" charset="2"/>
                        <a:buChar char="l"/>
                      </a:pPr>
                      <a:r>
                        <a:rPr lang="zh-TW" altLang="en-US" sz="1200" dirty="0" smtClean="0">
                          <a:latin typeface="Helvetica" pitchFamily="34" charset="0"/>
                          <a:ea typeface="微軟正黑體" pitchFamily="34" charset="-120"/>
                        </a:rPr>
                        <a:t>動畫代表作「水火</a:t>
                      </a:r>
                      <a:r>
                        <a:rPr lang="en-US" altLang="zh-TW" sz="1200" dirty="0" smtClean="0">
                          <a:latin typeface="Helvetica" pitchFamily="34" charset="0"/>
                          <a:ea typeface="微軟正黑體" pitchFamily="34" charset="-120"/>
                        </a:rPr>
                        <a:t>108</a:t>
                      </a:r>
                      <a:r>
                        <a:rPr lang="zh-TW" altLang="en-US" sz="1200" dirty="0" smtClean="0">
                          <a:latin typeface="Helvetica" pitchFamily="34" charset="0"/>
                          <a:ea typeface="微軟正黑體" pitchFamily="34" charset="-120"/>
                        </a:rPr>
                        <a:t>」成功打入國際市場，在美國、英國熱烈首播並陸續於歐洲各國播放。</a:t>
                      </a:r>
                      <a:endParaRPr lang="zh-TW" altLang="en-US" sz="1200" dirty="0">
                        <a:latin typeface="Helvetica" pitchFamily="34" charset="0"/>
                        <a:ea typeface="微軟正黑體" pitchFamily="34" charset="-120"/>
                      </a:endParaRP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2011</a:t>
                      </a: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SzPct val="80000"/>
                        <a:buFont typeface="Wingdings" pitchFamily="2" charset="2"/>
                        <a:buChar char="l"/>
                      </a:pPr>
                      <a:r>
                        <a:rPr lang="zh-TW" altLang="en-US" sz="1200" dirty="0" smtClean="0">
                          <a:latin typeface="Helvetica" pitchFamily="34" charset="0"/>
                          <a:ea typeface="微軟正黑體" pitchFamily="34" charset="-120"/>
                        </a:rPr>
                        <a:t>於台灣台北獨立舉辦大型產品發表會</a:t>
                      </a:r>
                      <a:r>
                        <a:rPr lang="en-US" altLang="zh-TW" sz="1200" dirty="0" err="1" smtClean="0">
                          <a:latin typeface="Helvetica" pitchFamily="34" charset="0"/>
                          <a:ea typeface="微軟正黑體" pitchFamily="34" charset="-120"/>
                        </a:rPr>
                        <a:t>Gamania</a:t>
                      </a:r>
                      <a:r>
                        <a:rPr lang="en-US" altLang="zh-TW" sz="1200" dirty="0" smtClean="0">
                          <a:latin typeface="Helvetica" pitchFamily="34" charset="0"/>
                          <a:ea typeface="微軟正黑體" pitchFamily="34" charset="-120"/>
                        </a:rPr>
                        <a:t> Game Show </a:t>
                      </a:r>
                      <a:r>
                        <a:rPr lang="zh-TW" altLang="en-US" sz="1200" dirty="0" smtClean="0">
                          <a:latin typeface="Helvetica" pitchFamily="34" charset="0"/>
                          <a:ea typeface="微軟正黑體" pitchFamily="34" charset="-120"/>
                        </a:rPr>
                        <a:t>（</a:t>
                      </a:r>
                      <a:r>
                        <a:rPr lang="en-US" altLang="zh-TW" sz="1200" dirty="0" smtClean="0">
                          <a:latin typeface="Helvetica" pitchFamily="34" charset="0"/>
                          <a:ea typeface="微軟正黑體" pitchFamily="34" charset="-120"/>
                        </a:rPr>
                        <a:t>GGS</a:t>
                      </a:r>
                      <a:r>
                        <a:rPr lang="zh-TW" altLang="en-US" sz="1200" dirty="0" smtClean="0">
                          <a:latin typeface="Helvetica" pitchFamily="34" charset="0"/>
                          <a:ea typeface="微軟正黑體" pitchFamily="34" charset="-120"/>
                        </a:rPr>
                        <a:t>），聚集來自全球</a:t>
                      </a:r>
                      <a:r>
                        <a:rPr lang="en-US" altLang="zh-TW" sz="1200" dirty="0" smtClean="0">
                          <a:latin typeface="Helvetica" pitchFamily="34" charset="0"/>
                          <a:ea typeface="微軟正黑體" pitchFamily="34" charset="-120"/>
                        </a:rPr>
                        <a:t>110</a:t>
                      </a:r>
                      <a:r>
                        <a:rPr lang="zh-TW" altLang="en-US" sz="1200" dirty="0" smtClean="0">
                          <a:latin typeface="Helvetica" pitchFamily="34" charset="0"/>
                          <a:ea typeface="微軟正黑體" pitchFamily="34" charset="-120"/>
                        </a:rPr>
                        <a:t>家媒體與會採訪及試玩 </a:t>
                      </a:r>
                      <a:endParaRPr lang="zh-TW" altLang="en-US" sz="1200" dirty="0">
                        <a:latin typeface="Helvetica" pitchFamily="34" charset="0"/>
                        <a:ea typeface="微軟正黑體" pitchFamily="34" charset="-120"/>
                      </a:endParaRP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微軟正黑體" pitchFamily="34" charset="-120"/>
                        </a:rPr>
                        <a:t>2012</a:t>
                      </a: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SzPct val="80000"/>
                        <a:buFont typeface="Wingdings" pitchFamily="2" charset="2"/>
                        <a:buChar char="l"/>
                      </a:pPr>
                      <a:r>
                        <a:rPr lang="zh-TW" altLang="en-US" sz="1200" dirty="0" smtClean="0">
                          <a:latin typeface="Helvetica" pitchFamily="34" charset="0"/>
                          <a:ea typeface="微軟正黑體" pitchFamily="34" charset="-120"/>
                        </a:rPr>
                        <a:t>於台灣成立幼橘園</a:t>
                      </a:r>
                      <a:endParaRPr lang="en-US" altLang="zh-TW" sz="1200" dirty="0" smtClean="0">
                        <a:latin typeface="Helvetica" pitchFamily="34" charset="0"/>
                        <a:ea typeface="微軟正黑體" pitchFamily="34" charset="-120"/>
                      </a:endParaRPr>
                    </a:p>
                    <a:p>
                      <a:pPr marL="180975" indent="-180975">
                        <a:buSzPct val="80000"/>
                        <a:buFont typeface="Wingdings" pitchFamily="2" charset="2"/>
                        <a:buChar char="l"/>
                      </a:pPr>
                      <a:r>
                        <a:rPr lang="zh-TW" altLang="en-US" sz="1200" dirty="0" smtClean="0">
                          <a:latin typeface="Helvetica" pitchFamily="34" charset="0"/>
                          <a:ea typeface="微軟正黑體" pitchFamily="34" charset="-120"/>
                        </a:rPr>
                        <a:t>「</a:t>
                      </a:r>
                      <a:r>
                        <a:rPr lang="en-US" altLang="zh-TW" sz="1200" dirty="0" err="1" smtClean="0">
                          <a:latin typeface="Helvetica" pitchFamily="34" charset="0"/>
                          <a:ea typeface="微軟正黑體" pitchFamily="34" charset="-120"/>
                        </a:rPr>
                        <a:t>beanfun</a:t>
                      </a:r>
                      <a:r>
                        <a:rPr lang="en-US" altLang="zh-TW" sz="1200" dirty="0" smtClean="0">
                          <a:latin typeface="Helvetica" pitchFamily="34" charset="0"/>
                          <a:ea typeface="微軟正黑體" pitchFamily="34" charset="-120"/>
                        </a:rPr>
                        <a:t>! </a:t>
                      </a:r>
                      <a:r>
                        <a:rPr lang="zh-TW" altLang="en-US" sz="1200" dirty="0" smtClean="0">
                          <a:latin typeface="Helvetica" pitchFamily="34" charset="0"/>
                          <a:ea typeface="微軟正黑體" pitchFamily="34" charset="-120"/>
                        </a:rPr>
                        <a:t>」全球會員數突破</a:t>
                      </a:r>
                      <a:r>
                        <a:rPr lang="en-US" altLang="zh-TW" sz="1200" dirty="0" smtClean="0">
                          <a:latin typeface="Helvetica" pitchFamily="34" charset="0"/>
                          <a:ea typeface="微軟正黑體" pitchFamily="34" charset="-120"/>
                        </a:rPr>
                        <a:t>1400</a:t>
                      </a:r>
                      <a:r>
                        <a:rPr lang="zh-TW" altLang="en-US" sz="1200" dirty="0" smtClean="0">
                          <a:latin typeface="Helvetica" pitchFamily="34" charset="0"/>
                          <a:ea typeface="微軟正黑體" pitchFamily="34" charset="-120"/>
                        </a:rPr>
                        <a:t>萬人</a:t>
                      </a:r>
                      <a:endParaRPr lang="en-US" altLang="zh-TW" sz="1200" dirty="0" smtClean="0">
                        <a:latin typeface="Helvetica" pitchFamily="34" charset="0"/>
                        <a:ea typeface="微軟正黑體" pitchFamily="34" charset="-120"/>
                      </a:endParaRPr>
                    </a:p>
                  </a:txBody>
                  <a:tcPr marL="91430" marR="91430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群組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243" name="Rectangle 40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99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 dirty="0">
                <a:latin typeface="Helvetica" pitchFamily="34" charset="0"/>
                <a:ea typeface="微軟正黑體" pitchFamily="34" charset="-120"/>
              </a:endParaRPr>
            </a:p>
          </p:txBody>
        </p:sp>
        <p:sp>
          <p:nvSpPr>
            <p:cNvPr id="63491" name="Freeform 3"/>
            <p:cNvSpPr>
              <a:spLocks/>
            </p:cNvSpPr>
            <p:nvPr/>
          </p:nvSpPr>
          <p:spPr bwMode="auto">
            <a:xfrm>
              <a:off x="395288" y="188913"/>
              <a:ext cx="8424862" cy="576262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227" y="0"/>
                </a:cxn>
                <a:cxn ang="0">
                  <a:pos x="5307" y="0"/>
                </a:cxn>
                <a:cxn ang="0">
                  <a:pos x="5307" y="182"/>
                </a:cxn>
                <a:cxn ang="0">
                  <a:pos x="5126" y="363"/>
                </a:cxn>
                <a:cxn ang="0">
                  <a:pos x="0" y="363"/>
                </a:cxn>
                <a:cxn ang="0">
                  <a:pos x="0" y="182"/>
                </a:cxn>
              </a:cxnLst>
              <a:rect l="0" t="0" r="r" b="b"/>
              <a:pathLst>
                <a:path w="5307" h="363">
                  <a:moveTo>
                    <a:pt x="0" y="182"/>
                  </a:moveTo>
                  <a:lnTo>
                    <a:pt x="227" y="0"/>
                  </a:lnTo>
                  <a:lnTo>
                    <a:pt x="5307" y="0"/>
                  </a:lnTo>
                  <a:lnTo>
                    <a:pt x="5307" y="182"/>
                  </a:lnTo>
                  <a:lnTo>
                    <a:pt x="5126" y="363"/>
                  </a:lnTo>
                  <a:lnTo>
                    <a:pt x="0" y="363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altLang="zh-TW" dirty="0">
                <a:latin typeface="Helvetica" pitchFamily="34" charset="0"/>
                <a:ea typeface="微軟正黑體" pitchFamily="34" charset="-120"/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323850" y="4652963"/>
              <a:ext cx="8569325" cy="1946275"/>
            </a:xfrm>
            <a:prstGeom prst="rect">
              <a:avLst/>
            </a:prstGeom>
            <a:solidFill>
              <a:schemeClr val="bg1">
                <a:alpha val="8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zh-TW" dirty="0">
                <a:latin typeface="Helvetica" pitchFamily="34" charset="0"/>
                <a:ea typeface="微軟正黑體" pitchFamily="34" charset="-120"/>
              </a:endParaRPr>
            </a:p>
          </p:txBody>
        </p:sp>
        <p:sp>
          <p:nvSpPr>
            <p:cNvPr id="10246" name="Rectangle 5"/>
            <p:cNvSpPr>
              <a:spLocks/>
            </p:cNvSpPr>
            <p:nvPr/>
          </p:nvSpPr>
          <p:spPr bwMode="auto">
            <a:xfrm>
              <a:off x="684213" y="188913"/>
              <a:ext cx="6048375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2700" bIns="0" anchor="ctr"/>
            <a:lstStyle/>
            <a:p>
              <a:pPr marL="41275" defTabSz="801688"/>
              <a:r>
                <a:rPr kumimoji="0" lang="zh-TW" altLang="en-US" sz="2500" b="1" dirty="0">
                  <a:latin typeface="VAG Rounded Std Thin" pitchFamily="34" charset="0"/>
                  <a:ea typeface="微軟正黑體" pitchFamily="34" charset="-120"/>
                  <a:sym typeface="VAG Rounded Std Thin" pitchFamily="34" charset="0"/>
                </a:rPr>
                <a:t>全球營運佈局</a:t>
              </a:r>
            </a:p>
          </p:txBody>
        </p:sp>
        <p:sp>
          <p:nvSpPr>
            <p:cNvPr id="10247" name="Rectangle 6"/>
            <p:cNvSpPr>
              <a:spLocks/>
            </p:cNvSpPr>
            <p:nvPr/>
          </p:nvSpPr>
          <p:spPr bwMode="auto">
            <a:xfrm>
              <a:off x="468313" y="5695950"/>
              <a:ext cx="3960812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5620" bIns="0"/>
            <a:lstStyle/>
            <a:p>
              <a:pPr marL="34925" defTabSz="801688">
                <a:lnSpc>
                  <a:spcPct val="80000"/>
                </a:lnSpc>
              </a:pPr>
              <a:r>
                <a:rPr kumimoji="0" lang="zh-TW" altLang="en-US" sz="1600" b="1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日本</a:t>
              </a:r>
              <a:r>
                <a:rPr kumimoji="0" lang="en-US" altLang="zh-TW" sz="1600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 ─ </a:t>
              </a:r>
              <a:r>
                <a:rPr kumimoji="0" lang="en-US" altLang="zh-TW" sz="1200" dirty="0" err="1">
                  <a:latin typeface="Helvetica" pitchFamily="34" charset="0"/>
                  <a:ea typeface="微軟正黑體" pitchFamily="34" charset="-120"/>
                  <a:sym typeface="VAG Rounded Std Black"/>
                </a:rPr>
                <a:t>Gamania</a:t>
              </a:r>
              <a:r>
                <a:rPr kumimoji="0" lang="en-US" altLang="zh-TW" sz="1200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 Digital Entertainment (Japan) Co., Ltd.   </a:t>
              </a:r>
            </a:p>
            <a:p>
              <a:pPr marL="34925" defTabSz="801688">
                <a:lnSpc>
                  <a:spcPct val="80000"/>
                </a:lnSpc>
              </a:pPr>
              <a:r>
                <a:rPr kumimoji="0" lang="en-US" altLang="zh-TW" sz="1200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                 </a:t>
              </a:r>
              <a:r>
                <a:rPr kumimoji="0" lang="zh-TW" altLang="en-US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（</a:t>
              </a:r>
              <a:r>
                <a:rPr kumimoji="0" lang="en-US" altLang="zh-TW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2001</a:t>
              </a:r>
              <a:r>
                <a:rPr kumimoji="0" lang="zh-TW" altLang="en-US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設立）</a:t>
              </a:r>
            </a:p>
          </p:txBody>
        </p:sp>
        <p:sp>
          <p:nvSpPr>
            <p:cNvPr id="10248" name="Rectangle 7"/>
            <p:cNvSpPr>
              <a:spLocks/>
            </p:cNvSpPr>
            <p:nvPr/>
          </p:nvSpPr>
          <p:spPr bwMode="auto">
            <a:xfrm>
              <a:off x="4570413" y="5695950"/>
              <a:ext cx="4322762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5620" bIns="0"/>
            <a:lstStyle/>
            <a:p>
              <a:pPr marL="34925" defTabSz="801688">
                <a:lnSpc>
                  <a:spcPct val="80000"/>
                </a:lnSpc>
              </a:pPr>
              <a:r>
                <a:rPr kumimoji="0" lang="zh-TW" altLang="en-US" sz="1600" b="1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歐洲</a:t>
              </a:r>
              <a:r>
                <a:rPr kumimoji="0" lang="zh-TW" altLang="en-US" sz="1600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 ─ </a:t>
              </a:r>
              <a:r>
                <a:rPr kumimoji="0" lang="en-US" altLang="zh-TW" sz="1200" dirty="0" err="1">
                  <a:latin typeface="Helvetica" pitchFamily="34" charset="0"/>
                  <a:ea typeface="微軟正黑體" pitchFamily="34" charset="-120"/>
                  <a:sym typeface="VAG Rounded Std Black"/>
                </a:rPr>
                <a:t>Gamania</a:t>
              </a:r>
              <a:r>
                <a:rPr kumimoji="0" lang="en-US" altLang="zh-TW" sz="1200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 Digital Entertainment (EU) Co., Ltd. </a:t>
              </a:r>
            </a:p>
            <a:p>
              <a:pPr marL="34925" defTabSz="801688">
                <a:lnSpc>
                  <a:spcPct val="80000"/>
                </a:lnSpc>
              </a:pPr>
              <a:r>
                <a:rPr kumimoji="0" lang="en-US" altLang="zh-TW" sz="1200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                  </a:t>
              </a:r>
              <a:r>
                <a:rPr kumimoji="0" lang="zh-TW" altLang="en-US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（</a:t>
              </a:r>
              <a:r>
                <a:rPr kumimoji="0" lang="en-US" altLang="zh-TW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2010</a:t>
              </a:r>
              <a:r>
                <a:rPr kumimoji="0" lang="zh-TW" altLang="en-US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設立）</a:t>
              </a:r>
            </a:p>
          </p:txBody>
        </p:sp>
        <p:sp>
          <p:nvSpPr>
            <p:cNvPr id="10249" name="Rectangle 8"/>
            <p:cNvSpPr>
              <a:spLocks/>
            </p:cNvSpPr>
            <p:nvPr/>
          </p:nvSpPr>
          <p:spPr bwMode="auto">
            <a:xfrm>
              <a:off x="468313" y="4797425"/>
              <a:ext cx="3675062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5620" bIns="0"/>
            <a:lstStyle/>
            <a:p>
              <a:pPr marL="34925" defTabSz="801688">
                <a:lnSpc>
                  <a:spcPct val="80000"/>
                </a:lnSpc>
              </a:pPr>
              <a:r>
                <a:rPr kumimoji="0" lang="zh-TW" altLang="en-US" sz="1600" b="1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台灣</a:t>
              </a:r>
              <a:r>
                <a:rPr kumimoji="0" lang="en-US" altLang="zh-TW" sz="1600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 ─ </a:t>
              </a:r>
              <a:r>
                <a:rPr kumimoji="0" lang="en-US" altLang="zh-TW" sz="1200" dirty="0" err="1">
                  <a:latin typeface="Helvetica" pitchFamily="34" charset="0"/>
                  <a:ea typeface="微軟正黑體" pitchFamily="34" charset="-120"/>
                  <a:sym typeface="VAG Rounded Std Black"/>
                </a:rPr>
                <a:t>Gamania</a:t>
              </a:r>
              <a:r>
                <a:rPr kumimoji="0" lang="en-US" altLang="zh-TW" sz="1200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 Digital Entertainment Co., Ltd.</a:t>
              </a:r>
              <a:r>
                <a:rPr kumimoji="0" lang="zh-TW" altLang="en-US" sz="12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 </a:t>
              </a:r>
              <a:endParaRPr kumimoji="0" lang="en-US" altLang="zh-TW" sz="1200" dirty="0">
                <a:latin typeface="Helvetica" pitchFamily="34" charset="0"/>
                <a:ea typeface="微軟正黑體" pitchFamily="34" charset="-120"/>
                <a:sym typeface="VAG Rounded Std Light" pitchFamily="34" charset="0"/>
              </a:endParaRPr>
            </a:p>
            <a:p>
              <a:pPr marL="34925" defTabSz="801688">
                <a:lnSpc>
                  <a:spcPct val="80000"/>
                </a:lnSpc>
              </a:pPr>
              <a:r>
                <a:rPr kumimoji="0" lang="en-US" altLang="zh-TW" sz="12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                 </a:t>
              </a:r>
              <a:r>
                <a:rPr kumimoji="0" lang="zh-TW" altLang="en-US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（</a:t>
              </a:r>
              <a:r>
                <a:rPr kumimoji="0" lang="en-US" altLang="zh-TW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1995</a:t>
              </a:r>
              <a:r>
                <a:rPr kumimoji="0" lang="zh-TW" altLang="en-US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設立）</a:t>
              </a:r>
              <a:r>
                <a:rPr kumimoji="0" lang="en-US" altLang="zh-TW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 </a:t>
              </a:r>
              <a:endParaRPr kumimoji="0" lang="zh-TW" altLang="en-US" sz="1000" dirty="0">
                <a:latin typeface="Helvetica" pitchFamily="34" charset="0"/>
                <a:ea typeface="微軟正黑體" pitchFamily="34" charset="-120"/>
                <a:sym typeface="VAG Rounded Std Light" pitchFamily="34" charset="0"/>
              </a:endParaRPr>
            </a:p>
          </p:txBody>
        </p:sp>
        <p:sp>
          <p:nvSpPr>
            <p:cNvPr id="10250" name="Rectangle 9"/>
            <p:cNvSpPr>
              <a:spLocks/>
            </p:cNvSpPr>
            <p:nvPr/>
          </p:nvSpPr>
          <p:spPr bwMode="auto">
            <a:xfrm>
              <a:off x="4572000" y="4797425"/>
              <a:ext cx="4321175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5620" bIns="0"/>
            <a:lstStyle/>
            <a:p>
              <a:pPr marL="34925" defTabSz="801688">
                <a:lnSpc>
                  <a:spcPct val="80000"/>
                </a:lnSpc>
              </a:pPr>
              <a:r>
                <a:rPr kumimoji="0" lang="zh-TW" altLang="en-US" sz="1600" b="1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中國</a:t>
              </a:r>
              <a:r>
                <a:rPr kumimoji="0" lang="en-US" altLang="zh-TW" sz="1600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 </a:t>
              </a:r>
              <a:r>
                <a:rPr kumimoji="0" lang="en-US" altLang="zh-TW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─ </a:t>
              </a:r>
              <a:r>
                <a:rPr kumimoji="0" lang="en-US" altLang="zh-TW" sz="1200" dirty="0" err="1">
                  <a:latin typeface="Helvetica" pitchFamily="34" charset="0"/>
                  <a:ea typeface="微軟正黑體" pitchFamily="34" charset="-120"/>
                  <a:sym typeface="VAG Rounded Std Black"/>
                </a:rPr>
                <a:t>Gamania</a:t>
              </a:r>
              <a:r>
                <a:rPr kumimoji="0" lang="en-US" altLang="zh-TW" sz="1200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 Digital Entertainment (China) Co., Ltd. </a:t>
              </a:r>
            </a:p>
            <a:p>
              <a:pPr marL="34925" defTabSz="801688">
                <a:lnSpc>
                  <a:spcPct val="80000"/>
                </a:lnSpc>
              </a:pPr>
              <a:r>
                <a:rPr kumimoji="0" lang="en-US" altLang="zh-TW" sz="1000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                      </a:t>
              </a:r>
              <a:r>
                <a:rPr kumimoji="0" lang="zh-TW" altLang="en-US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（</a:t>
              </a:r>
              <a:r>
                <a:rPr kumimoji="0" lang="en-US" altLang="zh-TW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2002</a:t>
              </a:r>
              <a:r>
                <a:rPr kumimoji="0" lang="zh-TW" altLang="en-US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設立）</a:t>
              </a:r>
            </a:p>
          </p:txBody>
        </p:sp>
        <p:sp>
          <p:nvSpPr>
            <p:cNvPr id="10251" name="Rectangle 10"/>
            <p:cNvSpPr>
              <a:spLocks/>
            </p:cNvSpPr>
            <p:nvPr/>
          </p:nvSpPr>
          <p:spPr bwMode="auto">
            <a:xfrm>
              <a:off x="468313" y="5264150"/>
              <a:ext cx="4248150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5620" bIns="0"/>
            <a:lstStyle/>
            <a:p>
              <a:pPr marL="34925" defTabSz="801688">
                <a:lnSpc>
                  <a:spcPct val="80000"/>
                </a:lnSpc>
              </a:pPr>
              <a:r>
                <a:rPr kumimoji="0" lang="zh-TW" altLang="en-US" sz="1600" b="1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香港 </a:t>
              </a:r>
              <a:r>
                <a:rPr kumimoji="0" lang="zh-TW" altLang="en-US" sz="1600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─ </a:t>
              </a:r>
              <a:r>
                <a:rPr kumimoji="0" lang="en-US" altLang="zh-TW" sz="1200" dirty="0" err="1">
                  <a:latin typeface="Helvetica" pitchFamily="34" charset="0"/>
                  <a:ea typeface="微軟正黑體" pitchFamily="34" charset="-120"/>
                  <a:sym typeface="VAG Rounded Std Black"/>
                </a:rPr>
                <a:t>Gamania</a:t>
              </a:r>
              <a:r>
                <a:rPr kumimoji="0" lang="en-US" altLang="zh-TW" sz="1200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 Digital Entertainment (HK) Co., Ltd. </a:t>
              </a:r>
            </a:p>
            <a:p>
              <a:pPr marL="34925" defTabSz="801688">
                <a:lnSpc>
                  <a:spcPct val="80000"/>
                </a:lnSpc>
              </a:pPr>
              <a:r>
                <a:rPr kumimoji="0" lang="en-US" altLang="zh-TW" sz="1200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                 </a:t>
              </a:r>
              <a:r>
                <a:rPr kumimoji="0" lang="zh-TW" altLang="en-US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（</a:t>
              </a:r>
              <a:r>
                <a:rPr kumimoji="0" lang="en-US" altLang="zh-TW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2000</a:t>
              </a:r>
              <a:r>
                <a:rPr kumimoji="0" lang="zh-TW" altLang="en-US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設立）</a:t>
              </a:r>
            </a:p>
          </p:txBody>
        </p:sp>
        <p:sp>
          <p:nvSpPr>
            <p:cNvPr id="10252" name="Rectangle 9"/>
            <p:cNvSpPr>
              <a:spLocks/>
            </p:cNvSpPr>
            <p:nvPr/>
          </p:nvSpPr>
          <p:spPr bwMode="auto">
            <a:xfrm>
              <a:off x="4572000" y="5243513"/>
              <a:ext cx="4248150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5620" bIns="0"/>
            <a:lstStyle/>
            <a:p>
              <a:pPr marL="34925" defTabSz="801688">
                <a:lnSpc>
                  <a:spcPct val="80000"/>
                </a:lnSpc>
              </a:pPr>
              <a:r>
                <a:rPr kumimoji="0" lang="zh-TW" altLang="en-US" sz="1600" b="1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美國</a:t>
              </a:r>
              <a:r>
                <a:rPr kumimoji="0" lang="en-US" altLang="zh-TW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 ─ </a:t>
              </a:r>
              <a:r>
                <a:rPr kumimoji="0" lang="en-US" altLang="zh-TW" sz="1200" dirty="0" err="1">
                  <a:latin typeface="Helvetica" pitchFamily="34" charset="0"/>
                  <a:ea typeface="微軟正黑體" pitchFamily="34" charset="-120"/>
                  <a:sym typeface="VAG Rounded Std Black"/>
                </a:rPr>
                <a:t>Gamania</a:t>
              </a:r>
              <a:r>
                <a:rPr kumimoji="0" lang="en-US" altLang="zh-TW" sz="1200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 Digital Entertainment (US) Co., Ltd. </a:t>
              </a:r>
            </a:p>
            <a:p>
              <a:pPr marL="34925" defTabSz="801688">
                <a:lnSpc>
                  <a:spcPct val="80000"/>
                </a:lnSpc>
              </a:pPr>
              <a:r>
                <a:rPr kumimoji="0" lang="en-US" altLang="zh-TW" sz="1200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                  </a:t>
              </a:r>
              <a:r>
                <a:rPr kumimoji="0" lang="zh-TW" altLang="en-US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（</a:t>
              </a:r>
              <a:r>
                <a:rPr kumimoji="0" lang="en-US" altLang="zh-TW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2009</a:t>
              </a:r>
              <a:r>
                <a:rPr kumimoji="0" lang="zh-TW" altLang="en-US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設立）</a:t>
              </a:r>
            </a:p>
          </p:txBody>
        </p:sp>
        <p:sp>
          <p:nvSpPr>
            <p:cNvPr id="10253" name="Rectangle 7"/>
            <p:cNvSpPr>
              <a:spLocks/>
            </p:cNvSpPr>
            <p:nvPr/>
          </p:nvSpPr>
          <p:spPr bwMode="auto">
            <a:xfrm>
              <a:off x="468313" y="6127750"/>
              <a:ext cx="4073525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5620" bIns="0"/>
            <a:lstStyle/>
            <a:p>
              <a:pPr marL="34925" defTabSz="801688">
                <a:lnSpc>
                  <a:spcPct val="80000"/>
                </a:lnSpc>
              </a:pPr>
              <a:r>
                <a:rPr kumimoji="0" lang="zh-TW" altLang="en-US" sz="1600" b="1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韓國</a:t>
              </a:r>
              <a:r>
                <a:rPr kumimoji="0" lang="en-US" altLang="zh-TW" sz="1600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 ─ </a:t>
              </a:r>
              <a:r>
                <a:rPr kumimoji="0" lang="en-US" altLang="zh-TW" sz="1200" dirty="0" err="1">
                  <a:latin typeface="Helvetica" pitchFamily="34" charset="0"/>
                  <a:ea typeface="微軟正黑體" pitchFamily="34" charset="-120"/>
                  <a:sym typeface="VAG Rounded Std Black"/>
                </a:rPr>
                <a:t>Gamania</a:t>
              </a:r>
              <a:r>
                <a:rPr kumimoji="0" lang="en-US" altLang="zh-TW" sz="1200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 Digital Entertainment (Korea) Co., Ltd. </a:t>
              </a:r>
            </a:p>
            <a:p>
              <a:pPr marL="34925" defTabSz="801688">
                <a:lnSpc>
                  <a:spcPct val="80000"/>
                </a:lnSpc>
              </a:pPr>
              <a:r>
                <a:rPr kumimoji="0" lang="en-US" altLang="zh-TW" sz="1200" dirty="0">
                  <a:latin typeface="Helvetica" pitchFamily="34" charset="0"/>
                  <a:ea typeface="微軟正黑體" pitchFamily="34" charset="-120"/>
                  <a:sym typeface="VAG Rounded Std Black"/>
                </a:rPr>
                <a:t>                 </a:t>
              </a:r>
              <a:r>
                <a:rPr kumimoji="0" lang="zh-TW" altLang="en-US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（</a:t>
              </a:r>
              <a:r>
                <a:rPr kumimoji="0" lang="en-US" altLang="zh-TW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2001</a:t>
              </a:r>
              <a:r>
                <a:rPr kumimoji="0" lang="zh-TW" altLang="en-US" sz="1000" dirty="0">
                  <a:latin typeface="Helvetica" pitchFamily="34" charset="0"/>
                  <a:ea typeface="微軟正黑體" pitchFamily="34" charset="-120"/>
                  <a:sym typeface="VAG Rounded Std Light" pitchFamily="34" charset="0"/>
                </a:rPr>
                <a:t>設立）</a:t>
              </a:r>
            </a:p>
          </p:txBody>
        </p:sp>
        <p:sp>
          <p:nvSpPr>
            <p:cNvPr id="10254" name="Rectangle 5"/>
            <p:cNvSpPr>
              <a:spLocks/>
            </p:cNvSpPr>
            <p:nvPr/>
          </p:nvSpPr>
          <p:spPr bwMode="auto">
            <a:xfrm>
              <a:off x="357188" y="4142423"/>
              <a:ext cx="447833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5620" bIns="0" anchor="ctr">
              <a:spAutoFit/>
            </a:bodyPr>
            <a:lstStyle/>
            <a:p>
              <a:pPr marL="34925" defTabSz="801688"/>
              <a:r>
                <a:rPr kumimoji="0" lang="zh-TW" altLang="en-US" sz="3200" b="1" dirty="0">
                  <a:solidFill>
                    <a:srgbClr val="FFFFFF"/>
                  </a:solidFill>
                  <a:latin typeface="Helvetica" pitchFamily="34" charset="0"/>
                  <a:ea typeface="微軟正黑體" pitchFamily="34" charset="-120"/>
                  <a:sym typeface="文鼎粗圓" pitchFamily="49" charset="-120"/>
                </a:rPr>
                <a:t>集團營運總部（台北）</a:t>
              </a:r>
            </a:p>
          </p:txBody>
        </p:sp>
        <p:pic>
          <p:nvPicPr>
            <p:cNvPr id="10255" name="Picture 19" descr="\\tp-fs-01\GHQ部門資料夾\品牌創意部\王心會 Betty Wang\ma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908050"/>
              <a:ext cx="7727950" cy="344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圓角矩形 22"/>
            <p:cNvSpPr/>
            <p:nvPr/>
          </p:nvSpPr>
          <p:spPr bwMode="auto">
            <a:xfrm>
              <a:off x="3622675" y="1993900"/>
              <a:ext cx="1217613" cy="1092200"/>
            </a:xfrm>
            <a:prstGeom prst="roundRect">
              <a:avLst>
                <a:gd name="adj" fmla="val 7148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dirty="0">
                  <a:solidFill>
                    <a:schemeClr val="tx1"/>
                  </a:solidFill>
                  <a:latin typeface="Helvetica" pitchFamily="34" charset="0"/>
                </a:rPr>
                <a:t>* </a:t>
              </a:r>
              <a:r>
                <a:rPr lang="en-US" altLang="zh-TW" sz="1200" b="1" dirty="0">
                  <a:solidFill>
                    <a:schemeClr val="tx1"/>
                  </a:solidFill>
                  <a:latin typeface="Helvetica" pitchFamily="34" charset="0"/>
                </a:rPr>
                <a:t>HQ</a:t>
              </a:r>
              <a:r>
                <a:rPr lang="zh-TW" altLang="en-US" sz="1200" b="1" dirty="0">
                  <a:solidFill>
                    <a:schemeClr val="tx1"/>
                  </a:solidFill>
                  <a:latin typeface="Helvetica" pitchFamily="34" charset="0"/>
                </a:rPr>
                <a:t> </a:t>
              </a:r>
              <a:r>
                <a:rPr lang="en-US" altLang="zh-TW" sz="1200" b="1" dirty="0">
                  <a:solidFill>
                    <a:schemeClr val="tx1"/>
                  </a:solidFill>
                  <a:latin typeface="Helvetica" pitchFamily="34" charset="0"/>
                </a:rPr>
                <a:t>: Taiwan 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altLang="zh-TW" sz="1200" dirty="0">
                  <a:solidFill>
                    <a:schemeClr val="tx1"/>
                  </a:solidFill>
                  <a:latin typeface="Helvetica" pitchFamily="34" charset="0"/>
                </a:rPr>
                <a:t> Honk Kong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altLang="zh-TW" sz="1200" dirty="0">
                  <a:solidFill>
                    <a:schemeClr val="tx1"/>
                  </a:solidFill>
                  <a:latin typeface="Helvetica" pitchFamily="34" charset="0"/>
                </a:rPr>
                <a:t> Japan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altLang="zh-TW" sz="1200" dirty="0">
                  <a:solidFill>
                    <a:schemeClr val="tx1"/>
                  </a:solidFill>
                  <a:latin typeface="Helvetica" pitchFamily="34" charset="0"/>
                </a:rPr>
                <a:t> Korea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altLang="zh-TW" sz="1200" dirty="0">
                  <a:solidFill>
                    <a:schemeClr val="tx1"/>
                  </a:solidFill>
                  <a:latin typeface="Helvetica" pitchFamily="34" charset="0"/>
                </a:rPr>
                <a:t> China</a:t>
              </a:r>
              <a:endParaRPr lang="zh-TW" altLang="en-US" sz="1200" dirty="0">
                <a:solidFill>
                  <a:schemeClr val="tx1"/>
                </a:solidFill>
                <a:latin typeface="Helvetica" pitchFamily="34" charset="0"/>
              </a:endParaRPr>
            </a:p>
          </p:txBody>
        </p:sp>
        <p:sp>
          <p:nvSpPr>
            <p:cNvPr id="24" name="圓角矩形 23"/>
            <p:cNvSpPr/>
            <p:nvPr/>
          </p:nvSpPr>
          <p:spPr bwMode="auto">
            <a:xfrm>
              <a:off x="5729288" y="1757363"/>
              <a:ext cx="1216025" cy="3175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n-US" altLang="zh-TW" sz="1200" dirty="0">
                  <a:solidFill>
                    <a:schemeClr val="tx1"/>
                  </a:solidFill>
                  <a:latin typeface="Helvetica" pitchFamily="34" charset="0"/>
                </a:rPr>
                <a:t> USA</a:t>
              </a:r>
              <a:endParaRPr lang="zh-TW" altLang="en-US" sz="1200" dirty="0">
                <a:solidFill>
                  <a:schemeClr val="tx1"/>
                </a:solidFill>
                <a:latin typeface="Helvetica" pitchFamily="34" charset="0"/>
              </a:endParaRPr>
            </a:p>
          </p:txBody>
        </p:sp>
        <p:sp>
          <p:nvSpPr>
            <p:cNvPr id="25" name="圓角矩形 24"/>
            <p:cNvSpPr/>
            <p:nvPr/>
          </p:nvSpPr>
          <p:spPr bwMode="auto">
            <a:xfrm>
              <a:off x="644525" y="1989138"/>
              <a:ext cx="1217613" cy="3175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57150">
                <a:buFont typeface="Arial" pitchFamily="34" charset="0"/>
                <a:buChar char="•"/>
                <a:defRPr/>
              </a:pPr>
              <a:r>
                <a:rPr lang="en-US" altLang="zh-TW" sz="1200" dirty="0">
                  <a:solidFill>
                    <a:schemeClr val="tx1"/>
                  </a:solidFill>
                  <a:latin typeface="Helvetica" pitchFamily="34" charset="0"/>
                  <a:ea typeface="新細明體" pitchFamily="18" charset="-120"/>
                  <a:cs typeface="Arial" pitchFamily="34" charset="0"/>
                </a:rPr>
                <a:t> Netherlands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群組 1"/>
          <p:cNvGrpSpPr>
            <a:grpSpLocks/>
          </p:cNvGrpSpPr>
          <p:nvPr/>
        </p:nvGrpSpPr>
        <p:grpSpPr bwMode="auto">
          <a:xfrm>
            <a:off x="-12700" y="-12700"/>
            <a:ext cx="9169400" cy="6883400"/>
            <a:chOff x="-12700" y="-12700"/>
            <a:chExt cx="9169400" cy="6883400"/>
          </a:xfrm>
        </p:grpSpPr>
        <p:pic>
          <p:nvPicPr>
            <p:cNvPr id="5123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-12700"/>
              <a:ext cx="9169400" cy="68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395288" y="188913"/>
              <a:ext cx="8424862" cy="576262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227" y="0"/>
                </a:cxn>
                <a:cxn ang="0">
                  <a:pos x="5307" y="0"/>
                </a:cxn>
                <a:cxn ang="0">
                  <a:pos x="5307" y="182"/>
                </a:cxn>
                <a:cxn ang="0">
                  <a:pos x="5126" y="363"/>
                </a:cxn>
                <a:cxn ang="0">
                  <a:pos x="0" y="363"/>
                </a:cxn>
                <a:cxn ang="0">
                  <a:pos x="0" y="182"/>
                </a:cxn>
              </a:cxnLst>
              <a:rect l="0" t="0" r="r" b="b"/>
              <a:pathLst>
                <a:path w="5307" h="363">
                  <a:moveTo>
                    <a:pt x="0" y="182"/>
                  </a:moveTo>
                  <a:lnTo>
                    <a:pt x="227" y="0"/>
                  </a:lnTo>
                  <a:lnTo>
                    <a:pt x="5307" y="0"/>
                  </a:lnTo>
                  <a:lnTo>
                    <a:pt x="5307" y="182"/>
                  </a:lnTo>
                  <a:lnTo>
                    <a:pt x="5126" y="363"/>
                  </a:lnTo>
                  <a:lnTo>
                    <a:pt x="0" y="363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altLang="zh-TW" dirty="0">
                <a:latin typeface="Helvetica" pitchFamily="34" charset="0"/>
                <a:ea typeface="微軟正黑體" pitchFamily="34" charset="-120"/>
              </a:endParaRPr>
            </a:p>
          </p:txBody>
        </p:sp>
        <p:pic>
          <p:nvPicPr>
            <p:cNvPr id="5125" name="Picture 5" descr="font-bla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333375"/>
              <a:ext cx="1223962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AutoShape 15"/>
            <p:cNvSpPr>
              <a:spLocks noChangeArrowheads="1"/>
            </p:cNvSpPr>
            <p:nvPr/>
          </p:nvSpPr>
          <p:spPr bwMode="auto">
            <a:xfrm>
              <a:off x="395288" y="1844675"/>
              <a:ext cx="8424862" cy="4030663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9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zh-TW" dirty="0">
                <a:latin typeface="Helvetica" pitchFamily="34" charset="0"/>
                <a:ea typeface="微軟正黑體" pitchFamily="34" charset="-120"/>
              </a:endParaRPr>
            </a:p>
          </p:txBody>
        </p:sp>
        <p:sp>
          <p:nvSpPr>
            <p:cNvPr id="5127" name="文字方塊 8"/>
            <p:cNvSpPr txBox="1">
              <a:spLocks noChangeArrowheads="1"/>
            </p:cNvSpPr>
            <p:nvPr/>
          </p:nvSpPr>
          <p:spPr bwMode="auto">
            <a:xfrm>
              <a:off x="971550" y="4244975"/>
              <a:ext cx="742156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AG Rounded Std Light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AG Rounded Std Light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AG Rounded Std Light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AG Rounded Std Light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AG Rounded Std Light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AG Rounded Std Light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AG Rounded Std Light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AG Rounded Std Light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AG Rounded Std Light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 sz="2400" dirty="0">
                  <a:latin typeface="微軟正黑體" pitchFamily="34" charset="-120"/>
                  <a:ea typeface="微軟正黑體" pitchFamily="34" charset="-120"/>
                </a:rPr>
                <a:t>不用刀切就能輕鬆分享，橘子是天生鼓勵分享的水果。</a:t>
              </a:r>
              <a:endParaRPr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hangingPunct="1"/>
              <a:r>
                <a:rPr lang="zh-TW" altLang="en-US" sz="2400" dirty="0">
                  <a:latin typeface="微軟正黑體" pitchFamily="34" charset="-120"/>
                  <a:ea typeface="微軟正黑體" pitchFamily="34" charset="-120"/>
                </a:rPr>
                <a:t>長腳橘子，未來在前方，大步向前走</a:t>
              </a:r>
              <a:endParaRPr lang="en-US" altLang="zh-TW" sz="24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hangingPunct="1"/>
              <a:r>
                <a:rPr lang="zh-TW" altLang="en-US" sz="2400" dirty="0">
                  <a:latin typeface="微軟正黑體" pitchFamily="34" charset="-120"/>
                  <a:ea typeface="微軟正黑體" pitchFamily="34" charset="-120"/>
                </a:rPr>
                <a:t>橘子的形狀就是笑得何不攏的嘴，歡樂比什麼都重要！</a:t>
              </a:r>
            </a:p>
          </p:txBody>
        </p:sp>
        <p:pic>
          <p:nvPicPr>
            <p:cNvPr id="5128" name="Picture 8" descr="D:\@工作區\@行政文件\PPT版型\@PPT用圖\logo-orang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2298700"/>
              <a:ext cx="2735263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群組 1"/>
          <p:cNvGrpSpPr>
            <a:grpSpLocks/>
          </p:cNvGrpSpPr>
          <p:nvPr/>
        </p:nvGrpSpPr>
        <p:grpSpPr bwMode="auto">
          <a:xfrm>
            <a:off x="-25400" y="0"/>
            <a:ext cx="9182100" cy="6858000"/>
            <a:chOff x="-25400" y="0"/>
            <a:chExt cx="9182100" cy="6858000"/>
          </a:xfrm>
        </p:grpSpPr>
        <p:grpSp>
          <p:nvGrpSpPr>
            <p:cNvPr id="33795" name="群組 9"/>
            <p:cNvGrpSpPr>
              <a:grpSpLocks/>
            </p:cNvGrpSpPr>
            <p:nvPr/>
          </p:nvGrpSpPr>
          <p:grpSpPr bwMode="auto">
            <a:xfrm>
              <a:off x="-25400" y="0"/>
              <a:ext cx="9182100" cy="6858000"/>
              <a:chOff x="-25400" y="0"/>
              <a:chExt cx="9182100" cy="6858000"/>
            </a:xfrm>
          </p:grpSpPr>
          <p:pic>
            <p:nvPicPr>
              <p:cNvPr id="33801" name="圖片 9" descr="index-background-1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400" y="0"/>
                <a:ext cx="91821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04" name="Freeform 4"/>
              <p:cNvSpPr>
                <a:spLocks/>
              </p:cNvSpPr>
              <p:nvPr/>
            </p:nvSpPr>
            <p:spPr bwMode="auto">
              <a:xfrm>
                <a:off x="395288" y="188913"/>
                <a:ext cx="8424862" cy="576262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227" y="0"/>
                  </a:cxn>
                  <a:cxn ang="0">
                    <a:pos x="5307" y="0"/>
                  </a:cxn>
                  <a:cxn ang="0">
                    <a:pos x="5307" y="182"/>
                  </a:cxn>
                  <a:cxn ang="0">
                    <a:pos x="5126" y="363"/>
                  </a:cxn>
                  <a:cxn ang="0">
                    <a:pos x="0" y="363"/>
                  </a:cxn>
                  <a:cxn ang="0">
                    <a:pos x="0" y="182"/>
                  </a:cxn>
                </a:cxnLst>
                <a:rect l="0" t="0" r="r" b="b"/>
                <a:pathLst>
                  <a:path w="5307" h="363">
                    <a:moveTo>
                      <a:pt x="0" y="182"/>
                    </a:moveTo>
                    <a:lnTo>
                      <a:pt x="227" y="0"/>
                    </a:lnTo>
                    <a:lnTo>
                      <a:pt x="5307" y="0"/>
                    </a:lnTo>
                    <a:lnTo>
                      <a:pt x="5307" y="182"/>
                    </a:lnTo>
                    <a:lnTo>
                      <a:pt x="5126" y="363"/>
                    </a:lnTo>
                    <a:lnTo>
                      <a:pt x="0" y="363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altLang="zh-TW" dirty="0">
                  <a:latin typeface="Helvetica" pitchFamily="34" charset="0"/>
                  <a:ea typeface="微軟正黑體" pitchFamily="34" charset="-120"/>
                </a:endParaRPr>
              </a:p>
            </p:txBody>
          </p:sp>
          <p:sp>
            <p:nvSpPr>
              <p:cNvPr id="33803" name="Rectangle 5"/>
              <p:cNvSpPr>
                <a:spLocks/>
              </p:cNvSpPr>
              <p:nvPr/>
            </p:nvSpPr>
            <p:spPr bwMode="auto">
              <a:xfrm>
                <a:off x="722313" y="188914"/>
                <a:ext cx="6480175" cy="576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2700" bIns="0" anchor="ctr"/>
              <a:lstStyle/>
              <a:p>
                <a:pPr marL="41275" defTabSz="801688"/>
                <a:r>
                  <a:rPr lang="zh-TW" altLang="en-US" sz="2500" b="1" dirty="0">
                    <a:latin typeface="Helvetica" pitchFamily="34" charset="0"/>
                    <a:ea typeface="微軟正黑體" pitchFamily="34" charset="-120"/>
                  </a:rPr>
                  <a:t>成就領導品牌</a:t>
                </a:r>
                <a:endParaRPr kumimoji="0" lang="en-US" altLang="zh-TW" sz="2500" b="1" dirty="0">
                  <a:latin typeface="Helvetica" pitchFamily="34" charset="0"/>
                  <a:ea typeface="微軟正黑體" pitchFamily="34" charset="-120"/>
                  <a:sym typeface="Franklin Gothic Demi" pitchFamily="34" charset="0"/>
                </a:endParaRPr>
              </a:p>
            </p:txBody>
          </p:sp>
        </p:grpSp>
        <p:grpSp>
          <p:nvGrpSpPr>
            <p:cNvPr id="33796" name="群組 1"/>
            <p:cNvGrpSpPr>
              <a:grpSpLocks/>
            </p:cNvGrpSpPr>
            <p:nvPr/>
          </p:nvGrpSpPr>
          <p:grpSpPr bwMode="auto">
            <a:xfrm>
              <a:off x="468313" y="1700808"/>
              <a:ext cx="8351837" cy="4464050"/>
              <a:chOff x="468313" y="1918295"/>
              <a:chExt cx="8351837" cy="4464050"/>
            </a:xfrm>
          </p:grpSpPr>
          <p:sp>
            <p:nvSpPr>
              <p:cNvPr id="11" name="Freeform 17"/>
              <p:cNvSpPr>
                <a:spLocks/>
              </p:cNvSpPr>
              <p:nvPr/>
            </p:nvSpPr>
            <p:spPr bwMode="auto">
              <a:xfrm>
                <a:off x="468313" y="1918295"/>
                <a:ext cx="8351837" cy="4464050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182" y="0"/>
                  </a:cxn>
                  <a:cxn ang="0">
                    <a:pos x="4672" y="0"/>
                  </a:cxn>
                  <a:cxn ang="0">
                    <a:pos x="4672" y="2222"/>
                  </a:cxn>
                  <a:cxn ang="0">
                    <a:pos x="0" y="2222"/>
                  </a:cxn>
                  <a:cxn ang="0">
                    <a:pos x="0" y="181"/>
                  </a:cxn>
                </a:cxnLst>
                <a:rect l="0" t="0" r="r" b="b"/>
                <a:pathLst>
                  <a:path w="4672" h="2222">
                    <a:moveTo>
                      <a:pt x="0" y="181"/>
                    </a:moveTo>
                    <a:lnTo>
                      <a:pt x="182" y="0"/>
                    </a:lnTo>
                    <a:lnTo>
                      <a:pt x="4672" y="0"/>
                    </a:lnTo>
                    <a:lnTo>
                      <a:pt x="4672" y="2222"/>
                    </a:lnTo>
                    <a:lnTo>
                      <a:pt x="0" y="2222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chemeClr val="bg1">
                  <a:alpha val="8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altLang="zh-TW" dirty="0">
                  <a:latin typeface="Helvetica" pitchFamily="34" charset="0"/>
                  <a:ea typeface="MS PGothic" pitchFamily="34" charset="-128"/>
                </a:endParaRPr>
              </a:p>
            </p:txBody>
          </p:sp>
          <p:sp>
            <p:nvSpPr>
              <p:cNvPr id="12" name="AutoShape 18"/>
              <p:cNvSpPr>
                <a:spLocks noChangeArrowheads="1"/>
              </p:cNvSpPr>
              <p:nvPr/>
            </p:nvSpPr>
            <p:spPr bwMode="auto">
              <a:xfrm rot="16200000">
                <a:off x="445294" y="1941314"/>
                <a:ext cx="368300" cy="322262"/>
              </a:xfrm>
              <a:prstGeom prst="rtTriangle">
                <a:avLst/>
              </a:prstGeom>
              <a:solidFill>
                <a:srgbClr val="FF8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zh-TW" dirty="0">
                  <a:latin typeface="Helvetica" pitchFamily="34" charset="0"/>
                  <a:ea typeface="MS PGothic" pitchFamily="34" charset="-128"/>
                </a:endParaRPr>
              </a:p>
            </p:txBody>
          </p:sp>
        </p:grpSp>
        <p:pic>
          <p:nvPicPr>
            <p:cNvPr id="33797" name="Picture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056" y="2565623"/>
              <a:ext cx="1803400" cy="302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Rectangle 3"/>
            <p:cNvSpPr>
              <a:spLocks/>
            </p:cNvSpPr>
            <p:nvPr/>
          </p:nvSpPr>
          <p:spPr bwMode="auto">
            <a:xfrm>
              <a:off x="611560" y="1988840"/>
              <a:ext cx="6665937" cy="381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6898" bIns="0"/>
            <a:lstStyle/>
            <a:p>
              <a:pPr marL="266700" indent="-266700">
                <a:lnSpc>
                  <a:spcPct val="150000"/>
                </a:lnSpc>
                <a:buSzPct val="60000"/>
                <a:buFont typeface="Wingdings" pitchFamily="2" charset="2"/>
                <a:buChar char="l"/>
              </a:pPr>
              <a:r>
                <a:rPr lang="en-US" altLang="zh-TW" sz="2400" dirty="0">
                  <a:latin typeface="Helvetica" pitchFamily="34" charset="0"/>
                  <a:ea typeface="微軟正黑體" pitchFamily="34" charset="-120"/>
                </a:rPr>
                <a:t>2011  </a:t>
              </a:r>
              <a:r>
                <a:rPr lang="zh-TW" altLang="en-US" sz="2400" dirty="0">
                  <a:latin typeface="Helvetica" pitchFamily="34" charset="0"/>
                  <a:ea typeface="微軟正黑體" pitchFamily="34" charset="-120"/>
                </a:rPr>
                <a:t>台灣百大品牌</a:t>
              </a:r>
              <a:r>
                <a:rPr lang="zh-TW" altLang="en-US" sz="1000" dirty="0">
                  <a:latin typeface="Helvetica" pitchFamily="34" charset="0"/>
                  <a:ea typeface="微軟正黑體" pitchFamily="34" charset="-120"/>
                </a:rPr>
                <a:t>（資料來源：經濟部國貿局）</a:t>
              </a:r>
              <a:endParaRPr lang="en-US" altLang="zh-TW" sz="2400" dirty="0">
                <a:latin typeface="Helvetica" pitchFamily="34" charset="0"/>
                <a:ea typeface="微軟正黑體" pitchFamily="34" charset="-120"/>
              </a:endParaRPr>
            </a:p>
            <a:p>
              <a:pPr marL="266700" indent="-266700">
                <a:lnSpc>
                  <a:spcPct val="150000"/>
                </a:lnSpc>
                <a:buSzPct val="60000"/>
                <a:buFont typeface="Wingdings" pitchFamily="2" charset="2"/>
                <a:buChar char="l"/>
              </a:pPr>
              <a:r>
                <a:rPr lang="en-US" altLang="zh-TW" sz="2400" dirty="0">
                  <a:latin typeface="Helvetica" pitchFamily="34" charset="0"/>
                  <a:ea typeface="微軟正黑體" pitchFamily="34" charset="-120"/>
                </a:rPr>
                <a:t>2010  </a:t>
              </a:r>
              <a:r>
                <a:rPr lang="zh-TW" altLang="en-US" sz="2400" dirty="0">
                  <a:latin typeface="Helvetica" pitchFamily="34" charset="0"/>
                  <a:ea typeface="微軟正黑體" pitchFamily="34" charset="-120"/>
                </a:rPr>
                <a:t>台灣最具知名度線上遊戲品牌</a:t>
              </a:r>
              <a:r>
                <a:rPr lang="zh-TW" altLang="en-US" sz="1000" dirty="0">
                  <a:latin typeface="Helvetica" pitchFamily="34" charset="0"/>
                  <a:ea typeface="微軟正黑體" pitchFamily="34" charset="-120"/>
                </a:rPr>
                <a:t>（資料來源：</a:t>
              </a:r>
              <a:r>
                <a:rPr lang="en-US" altLang="zh-TW" sz="1000" dirty="0">
                  <a:latin typeface="Helvetica" pitchFamily="34" charset="0"/>
                  <a:ea typeface="微軟正黑體" pitchFamily="34" charset="-120"/>
                </a:rPr>
                <a:t>TNS</a:t>
              </a:r>
              <a:r>
                <a:rPr lang="zh-TW" altLang="en-US" sz="1000" dirty="0">
                  <a:latin typeface="Helvetica" pitchFamily="34" charset="0"/>
                  <a:ea typeface="微軟正黑體" pitchFamily="34" charset="-120"/>
                </a:rPr>
                <a:t>）</a:t>
              </a:r>
              <a:endParaRPr lang="en-US" altLang="zh-TW" sz="1000" dirty="0">
                <a:latin typeface="Helvetica" pitchFamily="34" charset="0"/>
                <a:ea typeface="微軟正黑體" pitchFamily="34" charset="-120"/>
              </a:endParaRPr>
            </a:p>
            <a:p>
              <a:pPr marL="266700" indent="-266700">
                <a:lnSpc>
                  <a:spcPct val="150000"/>
                </a:lnSpc>
                <a:buSzPct val="60000"/>
                <a:buFont typeface="Wingdings" pitchFamily="2" charset="2"/>
                <a:buChar char="l"/>
              </a:pPr>
              <a:r>
                <a:rPr lang="en-US" altLang="zh-TW" sz="2400" dirty="0">
                  <a:latin typeface="Helvetica" pitchFamily="34" charset="0"/>
                  <a:ea typeface="微軟正黑體" pitchFamily="34" charset="-120"/>
                </a:rPr>
                <a:t>2009  </a:t>
              </a:r>
              <a:r>
                <a:rPr lang="zh-TW" altLang="en-US" sz="2400" dirty="0">
                  <a:latin typeface="Helvetica" pitchFamily="34" charset="0"/>
                  <a:ea typeface="微軟正黑體" pitchFamily="34" charset="-120"/>
                </a:rPr>
                <a:t>台灣優良品牌</a:t>
              </a:r>
              <a:endParaRPr lang="en-US" altLang="zh-TW" sz="2400" dirty="0">
                <a:latin typeface="Helvetica" pitchFamily="34" charset="0"/>
                <a:ea typeface="微軟正黑體" pitchFamily="34" charset="-120"/>
              </a:endParaRPr>
            </a:p>
            <a:p>
              <a:pPr marL="266700" indent="-266700">
                <a:lnSpc>
                  <a:spcPct val="150000"/>
                </a:lnSpc>
                <a:buSzPct val="60000"/>
                <a:buFont typeface="Wingdings" pitchFamily="2" charset="2"/>
                <a:buChar char="l"/>
              </a:pPr>
              <a:r>
                <a:rPr lang="en-US" altLang="zh-TW" sz="2400" dirty="0">
                  <a:latin typeface="Helvetica" pitchFamily="34" charset="0"/>
                  <a:ea typeface="微軟正黑體" pitchFamily="34" charset="-120"/>
                </a:rPr>
                <a:t>2008  </a:t>
              </a:r>
              <a:r>
                <a:rPr lang="zh-TW" altLang="en-US" sz="2400" dirty="0">
                  <a:latin typeface="Helvetica" pitchFamily="34" charset="0"/>
                  <a:ea typeface="微軟正黑體" pitchFamily="34" charset="-120"/>
                </a:rPr>
                <a:t>台灣十大</a:t>
              </a:r>
              <a:r>
                <a:rPr lang="zh-TW" altLang="en-US" sz="2400">
                  <a:latin typeface="Helvetica" pitchFamily="34" charset="0"/>
                  <a:ea typeface="微軟正黑體" pitchFamily="34" charset="-120"/>
                </a:rPr>
                <a:t>優良</a:t>
              </a:r>
              <a:r>
                <a:rPr lang="zh-TW" altLang="en-US" sz="2400" smtClean="0">
                  <a:latin typeface="Helvetica" pitchFamily="34" charset="0"/>
                  <a:ea typeface="微軟正黑體" pitchFamily="34" charset="-120"/>
                </a:rPr>
                <a:t>品牌</a:t>
              </a:r>
              <a:endParaRPr lang="en-US" altLang="zh-TW" sz="2400" dirty="0">
                <a:latin typeface="Helvetica" pitchFamily="34" charset="0"/>
                <a:ea typeface="微軟正黑體" pitchFamily="34" charset="-120"/>
              </a:endParaRPr>
            </a:p>
            <a:p>
              <a:pPr marL="266700" indent="-266700">
                <a:lnSpc>
                  <a:spcPct val="150000"/>
                </a:lnSpc>
                <a:buSzPct val="60000"/>
                <a:buFont typeface="Wingdings" pitchFamily="2" charset="2"/>
                <a:buChar char="l"/>
              </a:pPr>
              <a:r>
                <a:rPr lang="en-US" altLang="zh-TW" sz="2400" dirty="0">
                  <a:latin typeface="Helvetica" pitchFamily="34" charset="0"/>
                  <a:ea typeface="微軟正黑體" pitchFamily="34" charset="-120"/>
                </a:rPr>
                <a:t>2008  </a:t>
              </a:r>
              <a:r>
                <a:rPr lang="zh-TW" altLang="en-US" sz="2400" dirty="0">
                  <a:latin typeface="Helvetica" pitchFamily="34" charset="0"/>
                  <a:ea typeface="微軟正黑體" pitchFamily="34" charset="-120"/>
                </a:rPr>
                <a:t>台灣百大網站第</a:t>
              </a:r>
              <a:r>
                <a:rPr lang="en-US" altLang="zh-TW" sz="2400" dirty="0">
                  <a:latin typeface="Helvetica" pitchFamily="34" charset="0"/>
                  <a:ea typeface="微軟正黑體" pitchFamily="34" charset="-120"/>
                </a:rPr>
                <a:t>35</a:t>
              </a:r>
              <a:r>
                <a:rPr lang="zh-TW" altLang="en-US" sz="2400" dirty="0">
                  <a:latin typeface="Helvetica" pitchFamily="34" charset="0"/>
                  <a:ea typeface="微軟正黑體" pitchFamily="34" charset="-120"/>
                </a:rPr>
                <a:t>名</a:t>
              </a:r>
              <a:r>
                <a:rPr lang="zh-TW" altLang="en-US" sz="1000" dirty="0">
                  <a:latin typeface="Helvetica" pitchFamily="34" charset="0"/>
                  <a:ea typeface="微軟正黑體" pitchFamily="34" charset="-120"/>
                </a:rPr>
                <a:t>（資料來源：</a:t>
              </a:r>
              <a:r>
                <a:rPr lang="en-US" altLang="zh-TW" sz="1000" dirty="0">
                  <a:latin typeface="Helvetica" pitchFamily="34" charset="0"/>
                  <a:ea typeface="微軟正黑體" pitchFamily="34" charset="-120"/>
                </a:rPr>
                <a:t>《</a:t>
              </a:r>
              <a:r>
                <a:rPr lang="zh-TW" altLang="en-US" sz="1000" dirty="0">
                  <a:latin typeface="Helvetica" pitchFamily="34" charset="0"/>
                  <a:ea typeface="微軟正黑體" pitchFamily="34" charset="-120"/>
                </a:rPr>
                <a:t>數位時代網站</a:t>
              </a:r>
              <a:r>
                <a:rPr lang="en-US" altLang="zh-TW" sz="1000" dirty="0">
                  <a:latin typeface="Helvetica" pitchFamily="34" charset="0"/>
                  <a:ea typeface="微軟正黑體" pitchFamily="34" charset="-120"/>
                </a:rPr>
                <a:t>》</a:t>
              </a:r>
              <a:r>
                <a:rPr lang="zh-TW" altLang="en-US" sz="1000" dirty="0">
                  <a:latin typeface="Helvetica" pitchFamily="34" charset="0"/>
                  <a:ea typeface="微軟正黑體" pitchFamily="34" charset="-120"/>
                </a:rPr>
                <a:t>）</a:t>
              </a:r>
            </a:p>
            <a:p>
              <a:pPr marL="266700" indent="-266700">
                <a:lnSpc>
                  <a:spcPct val="150000"/>
                </a:lnSpc>
                <a:buSzPct val="60000"/>
                <a:buFont typeface="Wingdings" pitchFamily="2" charset="2"/>
                <a:buChar char="l"/>
              </a:pPr>
              <a:r>
                <a:rPr lang="en-US" altLang="zh-TW" sz="2400" dirty="0">
                  <a:latin typeface="Helvetica" pitchFamily="34" charset="0"/>
                  <a:ea typeface="微軟正黑體" pitchFamily="34" charset="-120"/>
                </a:rPr>
                <a:t>2006  </a:t>
              </a:r>
              <a:r>
                <a:rPr lang="zh-TW" altLang="en-US" sz="2400" dirty="0">
                  <a:latin typeface="Helvetica" pitchFamily="34" charset="0"/>
                  <a:ea typeface="微軟正黑體" pitchFamily="34" charset="-120"/>
                </a:rPr>
                <a:t>台灣最具知名度線上遊戲品牌</a:t>
              </a:r>
              <a:r>
                <a:rPr lang="zh-TW" altLang="en-US" sz="1000" dirty="0">
                  <a:latin typeface="Helvetica" pitchFamily="34" charset="0"/>
                  <a:ea typeface="微軟正黑體" pitchFamily="34" charset="-120"/>
                </a:rPr>
                <a:t>（資料來源：</a:t>
              </a:r>
              <a:r>
                <a:rPr lang="en-US" altLang="zh-TW" sz="1000" dirty="0">
                  <a:latin typeface="Helvetica" pitchFamily="34" charset="0"/>
                  <a:ea typeface="微軟正黑體" pitchFamily="34" charset="-120"/>
                </a:rPr>
                <a:t>TNS</a:t>
              </a:r>
              <a:r>
                <a:rPr lang="zh-TW" altLang="en-US" sz="1000" dirty="0">
                  <a:latin typeface="Helvetica" pitchFamily="34" charset="0"/>
                  <a:ea typeface="微軟正黑體" pitchFamily="34" charset="-120"/>
                </a:rPr>
                <a:t>）</a:t>
              </a:r>
              <a:endParaRPr lang="en-US" altLang="zh-TW" sz="1000" dirty="0">
                <a:latin typeface="Helvetica" pitchFamily="34" charset="0"/>
                <a:ea typeface="微軟正黑體" pitchFamily="34" charset="-120"/>
              </a:endParaRPr>
            </a:p>
            <a:p>
              <a:pPr marL="266700" indent="-266700">
                <a:lnSpc>
                  <a:spcPct val="150000"/>
                </a:lnSpc>
                <a:buSzPct val="60000"/>
                <a:buFont typeface="Wingdings" pitchFamily="2" charset="2"/>
                <a:buChar char="l"/>
              </a:pPr>
              <a:r>
                <a:rPr lang="en-US" altLang="zh-TW" sz="2400" dirty="0">
                  <a:latin typeface="Helvetica" pitchFamily="34" charset="0"/>
                  <a:ea typeface="微軟正黑體" pitchFamily="34" charset="-120"/>
                </a:rPr>
                <a:t>2005  </a:t>
              </a:r>
              <a:r>
                <a:rPr lang="zh-TW" altLang="en-US" sz="2400" dirty="0">
                  <a:latin typeface="Helvetica" pitchFamily="34" charset="0"/>
                  <a:ea typeface="微軟正黑體" pitchFamily="34" charset="-120"/>
                </a:rPr>
                <a:t>台灣最具知名度線上遊戲品牌</a:t>
              </a:r>
              <a:r>
                <a:rPr lang="zh-TW" altLang="en-US" sz="1000" dirty="0">
                  <a:latin typeface="Helvetica" pitchFamily="34" charset="0"/>
                  <a:ea typeface="微軟正黑體" pitchFamily="34" charset="-120"/>
                </a:rPr>
                <a:t>（資料來源：</a:t>
              </a:r>
              <a:r>
                <a:rPr lang="en-US" altLang="zh-TW" sz="1000" dirty="0">
                  <a:latin typeface="Helvetica" pitchFamily="34" charset="0"/>
                  <a:ea typeface="微軟正黑體" pitchFamily="34" charset="-120"/>
                </a:rPr>
                <a:t>Nielsen</a:t>
              </a:r>
              <a:r>
                <a:rPr lang="zh-TW" altLang="en-US" sz="1000" dirty="0">
                  <a:latin typeface="Helvetica" pitchFamily="34" charset="0"/>
                  <a:ea typeface="微軟正黑體" pitchFamily="34" charset="-120"/>
                </a:rPr>
                <a:t>）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88" y="2514600"/>
            <a:ext cx="5499100" cy="76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26" tIns="43616" rIns="87226" bIns="43616">
            <a:spAutoFit/>
          </a:bodyPr>
          <a:lstStyle>
            <a:lvl1pPr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1pPr>
            <a:lvl2pPr marL="742950" indent="-28575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2pPr>
            <a:lvl3pPr marL="1143000" indent="-22860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3pPr>
            <a:lvl4pPr marL="1600200" indent="-22860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4pPr>
            <a:lvl5pPr marL="2057400" indent="-228600" defTabSz="873125" eaLnBrk="0" hangingPunct="0"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AG Rounded Std Light" pitchFamily="34" charset="0"/>
                <a:ea typeface="文鼎粗圓" pitchFamily="49" charset="-120"/>
              </a:defRPr>
            </a:lvl9pPr>
          </a:lstStyle>
          <a:p>
            <a:pPr eaLnBrk="1" hangingPunct="1">
              <a:defRPr/>
            </a:pPr>
            <a:r>
              <a:rPr lang="zh-TW" altLang="en-US" sz="44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華康粗黑體"/>
              </a:rPr>
              <a:t>企業分析</a:t>
            </a:r>
            <a:endParaRPr lang="en-US" altLang="zh-TW" sz="4400" b="1" dirty="0">
              <a:solidFill>
                <a:schemeClr val="accent6">
                  <a:lumMod val="50000"/>
                </a:schemeClr>
              </a:solidFill>
              <a:latin typeface="Helvetica" pitchFamily="34" charset="0"/>
              <a:ea typeface="華康粗黑體"/>
              <a:cs typeface="華康粗黑體"/>
            </a:endParaRPr>
          </a:p>
        </p:txBody>
      </p:sp>
    </p:spTree>
    <p:extLst>
      <p:ext uri="{BB962C8B-B14F-4D97-AF65-F5344CB8AC3E}">
        <p14:creationId xmlns:p14="http://schemas.microsoft.com/office/powerpoint/2010/main" val="32580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</a:rPr>
              <a:t>評價企業內外在商業目標與策略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86172" y="908720"/>
            <a:ext cx="8553442" cy="68421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5124" name="AutoShape 5"/>
          <p:cNvSpPr>
            <a:spLocks noChangeArrowheads="1"/>
          </p:cNvSpPr>
          <p:nvPr/>
        </p:nvSpPr>
        <p:spPr bwMode="gray">
          <a:xfrm>
            <a:off x="142875" y="963688"/>
            <a:ext cx="3204989" cy="6492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66CC"/>
              </a:gs>
              <a:gs pos="100000">
                <a:srgbClr val="00478E"/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gray">
          <a:xfrm>
            <a:off x="251520" y="1016869"/>
            <a:ext cx="3024335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925" algn="ctr" defTabSz="801688"/>
            <a:r>
              <a:rPr kumimoji="0" lang="en-US" altLang="zh-TW" sz="3300" b="1" dirty="0" err="1" smtClean="0">
                <a:solidFill>
                  <a:srgbClr val="FFFF66"/>
                </a:solidFill>
                <a:latin typeface="Helvetica" pitchFamily="34" charset="0"/>
                <a:ea typeface="微軟正黑體" pitchFamily="34" charset="-120"/>
                <a:sym typeface="VAG Rounded Std Light" pitchFamily="34" charset="0"/>
              </a:rPr>
              <a:t>Gamania</a:t>
            </a:r>
            <a:r>
              <a:rPr kumimoji="0" lang="zh-TW" altLang="en-US" sz="3300" b="1" dirty="0" smtClean="0">
                <a:solidFill>
                  <a:srgbClr val="FFFF66"/>
                </a:solidFill>
                <a:latin typeface="Helvetica" pitchFamily="34" charset="0"/>
                <a:ea typeface="微軟正黑體" pitchFamily="34" charset="-120"/>
                <a:sym typeface="VAG Rounded Std Light" pitchFamily="34" charset="0"/>
              </a:rPr>
              <a:t> </a:t>
            </a:r>
            <a:r>
              <a:rPr kumimoji="0" lang="zh-TW" altLang="en-US" sz="3300" dirty="0" smtClean="0">
                <a:solidFill>
                  <a:srgbClr val="FFFF66"/>
                </a:solidFill>
                <a:latin typeface="微軟正黑體" pitchFamily="34" charset="-120"/>
                <a:ea typeface="微軟正黑體" pitchFamily="34" charset="-120"/>
                <a:sym typeface="VAG Rounded Std Light" pitchFamily="34" charset="0"/>
              </a:rPr>
              <a:t>願景</a:t>
            </a:r>
            <a:endParaRPr kumimoji="0" lang="zh-TW" altLang="en-US" sz="33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gray">
          <a:xfrm>
            <a:off x="3563888" y="1016869"/>
            <a:ext cx="4472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探索</a:t>
            </a:r>
            <a:r>
              <a:rPr lang="zh-TW" altLang="en-US" sz="28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歡樂的無限</a:t>
            </a:r>
            <a:r>
              <a:rPr lang="zh-TW" altLang="en-US" sz="28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可能</a:t>
            </a:r>
            <a:endParaRPr lang="zh-TW" altLang="en-US" sz="2800" b="1" dirty="0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gray">
          <a:xfrm>
            <a:off x="1694384" y="2141984"/>
            <a:ext cx="6870628" cy="5715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5128" name="AutoShape 10"/>
          <p:cNvSpPr>
            <a:spLocks noChangeArrowheads="1"/>
          </p:cNvSpPr>
          <p:nvPr/>
        </p:nvSpPr>
        <p:spPr bwMode="gray">
          <a:xfrm>
            <a:off x="158367" y="1952119"/>
            <a:ext cx="1404788" cy="252940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6B6B"/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gray">
          <a:xfrm>
            <a:off x="251520" y="2934072"/>
            <a:ext cx="115212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925" algn="ctr" defTabSz="801688"/>
            <a:r>
              <a:rPr kumimoji="0" lang="zh-TW" altLang="en-US" sz="3200" b="1" dirty="0" smtClean="0">
                <a:solidFill>
                  <a:schemeClr val="bg1"/>
                </a:solidFill>
                <a:latin typeface="Helvetica" pitchFamily="34" charset="0"/>
                <a:ea typeface="微軟正黑體" pitchFamily="34" charset="-120"/>
                <a:sym typeface="VAG Rounded Std Light" pitchFamily="34" charset="0"/>
              </a:rPr>
              <a:t>目標</a:t>
            </a:r>
            <a:endParaRPr kumimoji="0" lang="zh-TW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gray">
          <a:xfrm>
            <a:off x="1946250" y="2281436"/>
            <a:ext cx="680221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p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建立跨平台內容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開發</a:t>
            </a:r>
          </a:p>
        </p:txBody>
      </p:sp>
      <p:sp>
        <p:nvSpPr>
          <p:cNvPr id="5135" name="Line 4"/>
          <p:cNvSpPr>
            <a:spLocks noChangeShapeType="1"/>
          </p:cNvSpPr>
          <p:nvPr/>
        </p:nvSpPr>
        <p:spPr bwMode="gray">
          <a:xfrm>
            <a:off x="3575050" y="4143375"/>
            <a:ext cx="0" cy="2497138"/>
          </a:xfrm>
          <a:prstGeom prst="line">
            <a:avLst/>
          </a:prstGeom>
          <a:noFill/>
          <a:ln w="9525">
            <a:solidFill>
              <a:srgbClr val="A9C15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36" name="Line 5"/>
          <p:cNvSpPr>
            <a:spLocks noChangeShapeType="1"/>
          </p:cNvSpPr>
          <p:nvPr/>
        </p:nvSpPr>
        <p:spPr bwMode="gray">
          <a:xfrm>
            <a:off x="5718175" y="4133850"/>
            <a:ext cx="0" cy="2497138"/>
          </a:xfrm>
          <a:prstGeom prst="line">
            <a:avLst/>
          </a:prstGeom>
          <a:noFill/>
          <a:ln w="9525">
            <a:solidFill>
              <a:srgbClr val="A9C15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37" name="Line 6"/>
          <p:cNvSpPr>
            <a:spLocks noChangeShapeType="1"/>
          </p:cNvSpPr>
          <p:nvPr/>
        </p:nvSpPr>
        <p:spPr bwMode="gray">
          <a:xfrm>
            <a:off x="7802563" y="3827463"/>
            <a:ext cx="0" cy="2803525"/>
          </a:xfrm>
          <a:prstGeom prst="line">
            <a:avLst/>
          </a:prstGeom>
          <a:noFill/>
          <a:ln w="9525">
            <a:solidFill>
              <a:srgbClr val="A9C15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群組 33"/>
          <p:cNvGrpSpPr>
            <a:grpSpLocks/>
          </p:cNvGrpSpPr>
          <p:nvPr/>
        </p:nvGrpSpPr>
        <p:grpSpPr bwMode="auto">
          <a:xfrm>
            <a:off x="107503" y="4794077"/>
            <a:ext cx="3351588" cy="2075906"/>
            <a:chOff x="1043583" y="4786322"/>
            <a:chExt cx="2512417" cy="1928826"/>
          </a:xfrm>
        </p:grpSpPr>
        <p:sp>
          <p:nvSpPr>
            <p:cNvPr id="5152" name="Freeform 17"/>
            <p:cNvSpPr>
              <a:spLocks/>
            </p:cNvSpPr>
            <p:nvPr/>
          </p:nvSpPr>
          <p:spPr bwMode="gray">
            <a:xfrm>
              <a:off x="1043584" y="4786322"/>
              <a:ext cx="2512416" cy="1928826"/>
            </a:xfrm>
            <a:custGeom>
              <a:avLst/>
              <a:gdLst>
                <a:gd name="T0" fmla="*/ 2147483647 w 1248"/>
                <a:gd name="T1" fmla="*/ 0 h 1703"/>
                <a:gd name="T2" fmla="*/ 2147483647 w 1248"/>
                <a:gd name="T3" fmla="*/ 2147483647 h 1703"/>
                <a:gd name="T4" fmla="*/ 2147483647 w 1248"/>
                <a:gd name="T5" fmla="*/ 2147483647 h 1703"/>
                <a:gd name="T6" fmla="*/ 0 w 1248"/>
                <a:gd name="T7" fmla="*/ 2147483647 h 1703"/>
                <a:gd name="T8" fmla="*/ 0 w 1248"/>
                <a:gd name="T9" fmla="*/ 2147483647 h 17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1703"/>
                <a:gd name="T17" fmla="*/ 1248 w 1248"/>
                <a:gd name="T18" fmla="*/ 1703 h 17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1703">
                  <a:moveTo>
                    <a:pt x="1153" y="0"/>
                  </a:moveTo>
                  <a:cubicBezTo>
                    <a:pt x="1181" y="101"/>
                    <a:pt x="1208" y="202"/>
                    <a:pt x="1236" y="303"/>
                  </a:cubicBezTo>
                  <a:cubicBezTo>
                    <a:pt x="1240" y="763"/>
                    <a:pt x="1244" y="1224"/>
                    <a:pt x="1248" y="1684"/>
                  </a:cubicBezTo>
                  <a:lnTo>
                    <a:pt x="0" y="1703"/>
                  </a:lnTo>
                  <a:lnTo>
                    <a:pt x="0" y="430"/>
                  </a:lnTo>
                </a:path>
              </a:pathLst>
            </a:custGeom>
            <a:gradFill rotWithShape="1">
              <a:gsLst>
                <a:gs pos="0">
                  <a:srgbClr val="467413"/>
                </a:gs>
                <a:gs pos="50000">
                  <a:srgbClr val="68A920"/>
                </a:gs>
                <a:gs pos="100000">
                  <a:srgbClr val="7CCA2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gray">
            <a:xfrm rot="10800000">
              <a:off x="1043583" y="6143662"/>
              <a:ext cx="2512416" cy="545280"/>
            </a:xfrm>
            <a:prstGeom prst="rect">
              <a:avLst/>
            </a:prstGeom>
            <a:gradFill flip="none" rotWithShape="1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  <a:scene3d>
              <a:camera prst="orthographicFront">
                <a:rot lat="0" lon="600000" rev="0"/>
              </a:camera>
              <a:lightRig rig="flat" dir="t"/>
            </a:scene3d>
            <a:sp3d extrusionH="63500" contourW="6350" prstMaterial="dkEdge">
              <a:bevelT w="0" h="0"/>
              <a:bevelB w="0" h="0"/>
              <a:contourClr>
                <a:srgbClr val="92D050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54" name="Text Box 5"/>
            <p:cNvSpPr txBox="1">
              <a:spLocks noChangeArrowheads="1"/>
            </p:cNvSpPr>
            <p:nvPr/>
          </p:nvSpPr>
          <p:spPr bwMode="auto">
            <a:xfrm>
              <a:off x="1043584" y="5344931"/>
              <a:ext cx="2455645" cy="514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marL="216000" indent="-180000" eaLnBrk="1" hangingPunct="1">
                <a:spcBef>
                  <a:spcPct val="50000"/>
                </a:spcBef>
              </a:pPr>
              <a:r>
                <a:rPr lang="zh-TW" altLang="en-US" sz="15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跨平台</a:t>
              </a:r>
              <a:r>
                <a:rPr lang="zh-TW" altLang="en-US" sz="15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的遊戲及數位內容，並強化載具與遊戲間的連結</a:t>
              </a:r>
            </a:p>
          </p:txBody>
        </p:sp>
        <p:sp>
          <p:nvSpPr>
            <p:cNvPr id="5155" name="Text Box 5"/>
            <p:cNvSpPr txBox="1">
              <a:spLocks noChangeArrowheads="1"/>
            </p:cNvSpPr>
            <p:nvPr/>
          </p:nvSpPr>
          <p:spPr bwMode="auto">
            <a:xfrm>
              <a:off x="1070099" y="6268703"/>
              <a:ext cx="2485901" cy="4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zh-TW" altLang="en-US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無限延伸的跨平台玩樂體驗</a:t>
              </a:r>
              <a:endParaRPr lang="zh-CN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34"/>
          <p:cNvGrpSpPr>
            <a:grpSpLocks/>
          </p:cNvGrpSpPr>
          <p:nvPr/>
        </p:nvGrpSpPr>
        <p:grpSpPr bwMode="auto">
          <a:xfrm>
            <a:off x="3491880" y="4794076"/>
            <a:ext cx="2414164" cy="2019299"/>
            <a:chOff x="3643306" y="4643446"/>
            <a:chExt cx="2012957" cy="2018512"/>
          </a:xfrm>
        </p:grpSpPr>
        <p:sp>
          <p:nvSpPr>
            <p:cNvPr id="5148" name="Freeform 17"/>
            <p:cNvSpPr>
              <a:spLocks/>
            </p:cNvSpPr>
            <p:nvPr/>
          </p:nvSpPr>
          <p:spPr bwMode="gray">
            <a:xfrm>
              <a:off x="3675063" y="4643446"/>
              <a:ext cx="1981200" cy="1928827"/>
            </a:xfrm>
            <a:custGeom>
              <a:avLst/>
              <a:gdLst>
                <a:gd name="T0" fmla="*/ 2147483647 w 1248"/>
                <a:gd name="T1" fmla="*/ 0 h 1664"/>
                <a:gd name="T2" fmla="*/ 2147483647 w 1248"/>
                <a:gd name="T3" fmla="*/ 2147483647 h 1664"/>
                <a:gd name="T4" fmla="*/ 2147483647 w 1248"/>
                <a:gd name="T5" fmla="*/ 2147483647 h 1664"/>
                <a:gd name="T6" fmla="*/ 0 w 1248"/>
                <a:gd name="T7" fmla="*/ 2147483647 h 1664"/>
                <a:gd name="T8" fmla="*/ 0 w 1248"/>
                <a:gd name="T9" fmla="*/ 2147483647 h 1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1664"/>
                <a:gd name="T17" fmla="*/ 1248 w 1248"/>
                <a:gd name="T18" fmla="*/ 1664 h 16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1664">
                  <a:moveTo>
                    <a:pt x="1158" y="0"/>
                  </a:moveTo>
                  <a:lnTo>
                    <a:pt x="1248" y="288"/>
                  </a:lnTo>
                  <a:lnTo>
                    <a:pt x="1248" y="1645"/>
                  </a:lnTo>
                  <a:lnTo>
                    <a:pt x="0" y="1664"/>
                  </a:lnTo>
                  <a:lnTo>
                    <a:pt x="0" y="391"/>
                  </a:lnTo>
                </a:path>
              </a:pathLst>
            </a:custGeom>
            <a:gradFill rotWithShape="1">
              <a:gsLst>
                <a:gs pos="0">
                  <a:srgbClr val="6B7938"/>
                </a:gs>
                <a:gs pos="50000">
                  <a:srgbClr val="9CAF54"/>
                </a:gs>
                <a:gs pos="100000">
                  <a:srgbClr val="BAD1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gray">
            <a:xfrm rot="10800000">
              <a:off x="3687745" y="6143662"/>
              <a:ext cx="1958997" cy="518296"/>
            </a:xfrm>
            <a:prstGeom prst="rect">
              <a:avLst/>
            </a:prstGeom>
            <a:gradFill flip="none" rotWithShape="1">
              <a:gsLst>
                <a:gs pos="0">
                  <a:srgbClr val="CCCC00"/>
                </a:gs>
                <a:gs pos="100000">
                  <a:srgbClr val="CCCC00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12700" cap="rnd" cmpd="sng">
              <a:solidFill>
                <a:srgbClr val="B6CA6C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  <a:scene3d>
              <a:camera prst="orthographicFront">
                <a:rot lat="0" lon="600000" rev="0"/>
              </a:camera>
              <a:lightRig rig="flat" dir="t"/>
            </a:scene3d>
            <a:sp3d extrusionH="63500" contourW="6350" prstMaterial="dkEdge">
              <a:bevelT w="0" h="0"/>
              <a:bevelB w="0" h="0"/>
              <a:contourClr>
                <a:srgbClr val="808000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50" name="Text Box 6"/>
            <p:cNvSpPr txBox="1">
              <a:spLocks noChangeArrowheads="1"/>
            </p:cNvSpPr>
            <p:nvPr/>
          </p:nvSpPr>
          <p:spPr bwMode="auto">
            <a:xfrm>
              <a:off x="3717927" y="6092171"/>
              <a:ext cx="1854205" cy="49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TW" altLang="en-US" sz="20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資訊平台整合</a:t>
              </a:r>
              <a:endPara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" name="Text Box 5"/>
            <p:cNvSpPr txBox="1">
              <a:spLocks noChangeArrowheads="1"/>
            </p:cNvSpPr>
            <p:nvPr/>
          </p:nvSpPr>
          <p:spPr bwMode="auto">
            <a:xfrm>
              <a:off x="3643306" y="5214723"/>
              <a:ext cx="2000257" cy="1322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16000" indent="-144000">
                <a:spcBef>
                  <a:spcPct val="50000"/>
                </a:spcBef>
                <a:defRPr/>
              </a:pPr>
              <a:r>
                <a:rPr lang="zh-TW" altLang="en-US" sz="15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全亞洲超過</a:t>
              </a:r>
              <a:r>
                <a:rPr lang="en-US" altLang="zh-TW" sz="15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1400</a:t>
              </a:r>
              <a:r>
                <a:rPr lang="zh-TW" altLang="en-US" sz="15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萬會員平台</a:t>
              </a:r>
              <a:r>
                <a:rPr lang="en-US" altLang="zh-TW" sz="15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,</a:t>
              </a:r>
              <a:r>
                <a:rPr lang="zh-TW" altLang="en-US" sz="15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最愛遊戲、最新情報</a:t>
              </a:r>
              <a:r>
                <a:rPr lang="zh-TW" altLang="en-US" sz="15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與最</a:t>
              </a:r>
              <a:r>
                <a:rPr lang="zh-TW" altLang="en-US" sz="15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強攻略</a:t>
              </a:r>
            </a:p>
            <a:p>
              <a:pPr marL="342900" indent="-342900">
                <a:spcBef>
                  <a:spcPct val="50000"/>
                </a:spcBef>
                <a:defRPr/>
              </a:pPr>
              <a:endParaRPr lang="zh-TW" altLang="en-US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defRPr/>
              </a:pPr>
              <a:endParaRPr lang="zh-TW" altLang="en-US" sz="1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" name="群組 35"/>
          <p:cNvGrpSpPr>
            <a:grpSpLocks/>
          </p:cNvGrpSpPr>
          <p:nvPr/>
        </p:nvGrpSpPr>
        <p:grpSpPr bwMode="auto">
          <a:xfrm>
            <a:off x="6012160" y="4609928"/>
            <a:ext cx="3024336" cy="2203448"/>
            <a:chOff x="5781883" y="4429132"/>
            <a:chExt cx="2500330" cy="2204160"/>
          </a:xfrm>
        </p:grpSpPr>
        <p:sp>
          <p:nvSpPr>
            <p:cNvPr id="5144" name="Freeform 18"/>
            <p:cNvSpPr>
              <a:spLocks/>
            </p:cNvSpPr>
            <p:nvPr/>
          </p:nvSpPr>
          <p:spPr bwMode="gray">
            <a:xfrm>
              <a:off x="5786446" y="4429132"/>
              <a:ext cx="2428892" cy="1670044"/>
            </a:xfrm>
            <a:custGeom>
              <a:avLst/>
              <a:gdLst>
                <a:gd name="T0" fmla="*/ 2147483647 w 1238"/>
                <a:gd name="T1" fmla="*/ 0 h 1662"/>
                <a:gd name="T2" fmla="*/ 2147483647 w 1238"/>
                <a:gd name="T3" fmla="*/ 2147483647 h 1662"/>
                <a:gd name="T4" fmla="*/ 0 w 1238"/>
                <a:gd name="T5" fmla="*/ 2147483647 h 1662"/>
                <a:gd name="T6" fmla="*/ 2147483647 w 1238"/>
                <a:gd name="T7" fmla="*/ 2147483647 h 16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8"/>
                <a:gd name="T13" fmla="*/ 0 h 1662"/>
                <a:gd name="T14" fmla="*/ 1238 w 1238"/>
                <a:gd name="T15" fmla="*/ 1662 h 16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8" h="1662">
                  <a:moveTo>
                    <a:pt x="1226" y="0"/>
                  </a:moveTo>
                  <a:lnTo>
                    <a:pt x="1238" y="1662"/>
                  </a:lnTo>
                  <a:lnTo>
                    <a:pt x="0" y="1662"/>
                  </a:lnTo>
                  <a:lnTo>
                    <a:pt x="4" y="416"/>
                  </a:lnTo>
                </a:path>
              </a:pathLst>
            </a:custGeom>
            <a:gradFill rotWithShape="1">
              <a:gsLst>
                <a:gs pos="0">
                  <a:srgbClr val="A07400"/>
                </a:gs>
                <a:gs pos="50000">
                  <a:srgbClr val="E6A900"/>
                </a:gs>
                <a:gs pos="100000">
                  <a:srgbClr val="FFCA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gray">
            <a:xfrm rot="10800000">
              <a:off x="5789617" y="6143662"/>
              <a:ext cx="2425720" cy="489630"/>
            </a:xfrm>
            <a:prstGeom prst="rect">
              <a:avLst/>
            </a:prstGeom>
            <a:gradFill flip="none"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  <a:scene3d>
              <a:camera prst="orthographicFront">
                <a:rot lat="0" lon="600000" rev="0"/>
              </a:camera>
              <a:lightRig rig="flat" dir="t"/>
            </a:scene3d>
            <a:sp3d extrusionH="63500" contourW="6350" prstMaterial="dkEdge">
              <a:bevelT w="0" h="0"/>
              <a:bevelB w="0" h="0"/>
              <a:contourClr>
                <a:srgbClr val="FFC000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46" name="Text Box 7"/>
            <p:cNvSpPr txBox="1">
              <a:spLocks noChangeArrowheads="1"/>
            </p:cNvSpPr>
            <p:nvPr/>
          </p:nvSpPr>
          <p:spPr bwMode="auto">
            <a:xfrm>
              <a:off x="5800288" y="6215082"/>
              <a:ext cx="2415050" cy="40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lang="zh-TW" altLang="en-US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全球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流通支付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工具</a:t>
              </a:r>
              <a:endPara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47" name="Text Box 5"/>
            <p:cNvSpPr txBox="1">
              <a:spLocks noChangeArrowheads="1"/>
            </p:cNvSpPr>
            <p:nvPr/>
          </p:nvSpPr>
          <p:spPr bwMode="auto">
            <a:xfrm>
              <a:off x="5781883" y="5164782"/>
              <a:ext cx="2500330" cy="1108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</a:pPr>
              <a:r>
                <a:rPr lang="en-US" altLang="zh-TW" sz="15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GASH</a:t>
              </a:r>
              <a:r>
                <a:rPr lang="zh-TW" altLang="en-US" sz="15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在過大躍進去是玩家最熟悉</a:t>
              </a:r>
              <a:r>
                <a:rPr lang="zh-TW" altLang="en-US" sz="15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的支付</a:t>
              </a:r>
              <a:r>
                <a:rPr lang="zh-TW" altLang="en-US" sz="15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管道，</a:t>
              </a:r>
              <a:r>
                <a:rPr lang="zh-TW" altLang="en-US" sz="15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現在，</a:t>
              </a:r>
              <a:r>
                <a:rPr lang="zh-TW" altLang="en-US" sz="15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升級</a:t>
              </a:r>
              <a:r>
                <a:rPr lang="zh-TW" altLang="en-US" sz="15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為</a:t>
              </a:r>
              <a:r>
                <a:rPr lang="en-US" altLang="zh-TW" sz="15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:</a:t>
              </a:r>
            </a:p>
            <a:p>
              <a:pPr marL="0" indent="0" eaLnBrk="1" hangingPunct="1">
                <a:spcBef>
                  <a:spcPts val="0"/>
                </a:spcBef>
              </a:pPr>
              <a:r>
                <a:rPr lang="zh-TW" altLang="en-US" sz="15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多元</a:t>
              </a:r>
              <a:r>
                <a:rPr lang="zh-TW" altLang="en-US" sz="15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便利又安全</a:t>
              </a:r>
              <a:r>
                <a:rPr lang="zh-TW" altLang="en-US" sz="15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的</a:t>
              </a:r>
              <a:r>
                <a:rPr lang="zh-TW" altLang="en-US" sz="15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支付</a:t>
              </a:r>
              <a:r>
                <a:rPr lang="zh-TW" altLang="en-US" sz="15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服務</a:t>
              </a:r>
              <a:endParaRPr lang="zh-TW" altLang="en-US" sz="15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eaLnBrk="1" hangingPunct="1">
                <a:spcBef>
                  <a:spcPct val="50000"/>
                </a:spcBef>
              </a:pPr>
              <a:endParaRPr lang="zh-TW" altLang="en-US" sz="1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6" name="AutoShape 9"/>
          <p:cNvSpPr>
            <a:spLocks noChangeArrowheads="1"/>
          </p:cNvSpPr>
          <p:nvPr/>
        </p:nvSpPr>
        <p:spPr bwMode="gray">
          <a:xfrm>
            <a:off x="1691680" y="2857500"/>
            <a:ext cx="6873221" cy="5715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gray">
          <a:xfrm>
            <a:off x="1946250" y="3001516"/>
            <a:ext cx="68022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p"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定位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於全亞洲首選數位內容平台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hangingPunct="1">
              <a:buFont typeface="Wingdings" pitchFamily="2" charset="2"/>
              <a:buChar char="p"/>
            </a:pP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AutoShape 9"/>
          <p:cNvSpPr>
            <a:spLocks noChangeArrowheads="1"/>
          </p:cNvSpPr>
          <p:nvPr/>
        </p:nvSpPr>
        <p:spPr bwMode="gray">
          <a:xfrm>
            <a:off x="1694384" y="3577580"/>
            <a:ext cx="6873221" cy="5715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gray">
          <a:xfrm>
            <a:off x="1948954" y="3681526"/>
            <a:ext cx="68022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p"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全亞洲最佳電子支付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平台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05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14964</TotalTime>
  <Words>2987</Words>
  <Application>Microsoft Office PowerPoint</Application>
  <PresentationFormat>如螢幕大小 (4:3)</PresentationFormat>
  <Paragraphs>447</Paragraphs>
  <Slides>34</Slides>
  <Notes>13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7" baseType="lpstr">
      <vt:lpstr>Office 佈景主題</vt:lpstr>
      <vt:lpstr>1_Office 佈景主題</vt:lpstr>
      <vt:lpstr>Clip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評價企業內外在商業目標與策略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ISMS建置流程說明</vt:lpstr>
      <vt:lpstr>PowerPoint 簡報</vt:lpstr>
      <vt:lpstr>PowerPoint 簡報</vt:lpstr>
      <vt:lpstr>PowerPoint 簡報</vt:lpstr>
      <vt:lpstr>PowerPoint 簡報</vt:lpstr>
    </vt:vector>
  </TitlesOfParts>
  <Company>gamania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GHQ-BR-Eva Lee(李宛諭);irisliu@gamania.com</dc:creator>
  <cp:lastModifiedBy>Chin. Denis (TPE)</cp:lastModifiedBy>
  <cp:revision>1010</cp:revision>
  <cp:lastPrinted>2012-06-04T11:18:04Z</cp:lastPrinted>
  <dcterms:created xsi:type="dcterms:W3CDTF">2010-05-14T08:46:14Z</dcterms:created>
  <dcterms:modified xsi:type="dcterms:W3CDTF">2015-01-10T03:45:17Z</dcterms:modified>
</cp:coreProperties>
</file>